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157110">
            <a:off x="7180642" y="8761295"/>
            <a:ext cx="6770596" cy="592427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path>
              </a:pathLst>
            </a:custGeom>
            <a:solidFill>
              <a:srgbClr val="4A425F"/>
            </a:solidFill>
          </p:spPr>
        </p:sp>
        <p:sp>
          <p:nvSpPr>
            <p:cNvPr name="TextBox 4" id="4"/>
            <p:cNvSpPr txBox="true"/>
            <p:nvPr/>
          </p:nvSpPr>
          <p:spPr>
            <a:xfrm>
              <a:off x="127000" y="273050"/>
              <a:ext cx="558800" cy="3873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36846" y="-285213"/>
            <a:ext cx="12634095" cy="10857425"/>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path>
              </a:pathLst>
            </a:custGeom>
            <a:solidFill>
              <a:srgbClr val="4A425F"/>
            </a:soli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581814">
            <a:off x="6855142" y="-943454"/>
            <a:ext cx="11179407" cy="1054917"/>
            <a:chOff x="0" y="0"/>
            <a:chExt cx="1302038" cy="122864"/>
          </a:xfrm>
        </p:grpSpPr>
        <p:sp>
          <p:nvSpPr>
            <p:cNvPr name="Freeform 9" id="9"/>
            <p:cNvSpPr/>
            <p:nvPr/>
          </p:nvSpPr>
          <p:spPr>
            <a:xfrm flipH="false" flipV="false" rot="0">
              <a:off x="0" y="0"/>
              <a:ext cx="1302038" cy="122864"/>
            </a:xfrm>
            <a:custGeom>
              <a:avLst/>
              <a:gdLst/>
              <a:ahLst/>
              <a:cxnLst/>
              <a:rect r="r" b="b" t="t" l="l"/>
              <a:pathLst>
                <a:path h="122864" w="1302038">
                  <a:moveTo>
                    <a:pt x="203200" y="0"/>
                  </a:moveTo>
                  <a:lnTo>
                    <a:pt x="1302038" y="0"/>
                  </a:lnTo>
                  <a:lnTo>
                    <a:pt x="1098838" y="122864"/>
                  </a:lnTo>
                  <a:lnTo>
                    <a:pt x="0" y="122864"/>
                  </a:lnTo>
                  <a:lnTo>
                    <a:pt x="203200" y="0"/>
                  </a:lnTo>
                </a:path>
              </a:pathLst>
            </a:custGeom>
            <a:solidFill>
              <a:srgbClr val="7E43C8"/>
            </a:solidFill>
          </p:spPr>
        </p:sp>
        <p:sp>
          <p:nvSpPr>
            <p:cNvPr name="TextBox 10" id="10"/>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1562082" y="0"/>
            <a:ext cx="6725918" cy="10572213"/>
            <a:chOff x="0" y="0"/>
            <a:chExt cx="14157706" cy="22253956"/>
          </a:xfrm>
        </p:grpSpPr>
        <p:sp>
          <p:nvSpPr>
            <p:cNvPr name="Freeform 12" id="12"/>
            <p:cNvSpPr/>
            <p:nvPr/>
          </p:nvSpPr>
          <p:spPr>
            <a:xfrm flipH="false" flipV="false" rot="0">
              <a:off x="0" y="0"/>
              <a:ext cx="14157706" cy="22253956"/>
            </a:xfrm>
            <a:custGeom>
              <a:avLst/>
              <a:gdLst/>
              <a:ahLst/>
              <a:cxnLst/>
              <a:rect r="r" b="b" t="t" l="l"/>
              <a:pathLst>
                <a:path h="22253956" w="14157706">
                  <a:moveTo>
                    <a:pt x="6542786" y="0"/>
                  </a:moveTo>
                  <a:lnTo>
                    <a:pt x="0" y="11206226"/>
                  </a:lnTo>
                  <a:lnTo>
                    <a:pt x="6323711" y="22253956"/>
                  </a:lnTo>
                  <a:lnTo>
                    <a:pt x="14157706" y="22253956"/>
                  </a:lnTo>
                  <a:lnTo>
                    <a:pt x="14157706" y="0"/>
                  </a:lnTo>
                  <a:close/>
                </a:path>
              </a:pathLst>
            </a:custGeom>
            <a:blipFill>
              <a:blip r:embed="rId2"/>
              <a:stretch>
                <a:fillRect l="-67963" t="0" r="-67963" b="0"/>
              </a:stretch>
            </a:blipFill>
          </p:spPr>
        </p:sp>
      </p:grpSp>
      <p:grpSp>
        <p:nvGrpSpPr>
          <p:cNvPr name="Group 13" id="13"/>
          <p:cNvGrpSpPr/>
          <p:nvPr/>
        </p:nvGrpSpPr>
        <p:grpSpPr>
          <a:xfrm rot="-3581814">
            <a:off x="6652857" y="2038929"/>
            <a:ext cx="12860510" cy="733671"/>
            <a:chOff x="0" y="0"/>
            <a:chExt cx="2153673" cy="122864"/>
          </a:xfrm>
        </p:grpSpPr>
        <p:sp>
          <p:nvSpPr>
            <p:cNvPr name="Freeform 14" id="14"/>
            <p:cNvSpPr/>
            <p:nvPr/>
          </p:nvSpPr>
          <p:spPr>
            <a:xfrm flipH="false" flipV="false" rot="0">
              <a:off x="0" y="0"/>
              <a:ext cx="2153674" cy="122864"/>
            </a:xfrm>
            <a:custGeom>
              <a:avLst/>
              <a:gdLst/>
              <a:ahLst/>
              <a:cxnLst/>
              <a:rect r="r" b="b" t="t" l="l"/>
              <a:pathLst>
                <a:path h="122864" w="2153674">
                  <a:moveTo>
                    <a:pt x="203200" y="0"/>
                  </a:moveTo>
                  <a:lnTo>
                    <a:pt x="2153674" y="0"/>
                  </a:lnTo>
                  <a:lnTo>
                    <a:pt x="1950474" y="122864"/>
                  </a:lnTo>
                  <a:lnTo>
                    <a:pt x="0" y="122864"/>
                  </a:lnTo>
                  <a:lnTo>
                    <a:pt x="203200" y="0"/>
                  </a:lnTo>
                </a:path>
              </a:pathLst>
            </a:custGeom>
            <a:solidFill>
              <a:srgbClr val="7E43C8"/>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3172">
            <a:off x="5726975" y="8674198"/>
            <a:ext cx="14731324" cy="1413676"/>
            <a:chOff x="0" y="0"/>
            <a:chExt cx="1195869" cy="114760"/>
          </a:xfrm>
        </p:grpSpPr>
        <p:sp>
          <p:nvSpPr>
            <p:cNvPr name="Freeform 17" id="17"/>
            <p:cNvSpPr/>
            <p:nvPr/>
          </p:nvSpPr>
          <p:spPr>
            <a:xfrm flipH="false" flipV="false" rot="0">
              <a:off x="0" y="0"/>
              <a:ext cx="1195869" cy="114760"/>
            </a:xfrm>
            <a:custGeom>
              <a:avLst/>
              <a:gdLst/>
              <a:ahLst/>
              <a:cxnLst/>
              <a:rect r="r" b="b" t="t" l="l"/>
              <a:pathLst>
                <a:path h="114760" w="1195869">
                  <a:moveTo>
                    <a:pt x="992669" y="0"/>
                  </a:moveTo>
                  <a:lnTo>
                    <a:pt x="0" y="0"/>
                  </a:lnTo>
                  <a:lnTo>
                    <a:pt x="203200" y="114760"/>
                  </a:lnTo>
                  <a:lnTo>
                    <a:pt x="1195869" y="114760"/>
                  </a:lnTo>
                  <a:lnTo>
                    <a:pt x="992669" y="0"/>
                  </a:lnTo>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3613172">
            <a:off x="8021476" y="9666424"/>
            <a:ext cx="7207232" cy="691634"/>
            <a:chOff x="0" y="0"/>
            <a:chExt cx="1195869" cy="114760"/>
          </a:xfrm>
        </p:grpSpPr>
        <p:sp>
          <p:nvSpPr>
            <p:cNvPr name="Freeform 20" id="20"/>
            <p:cNvSpPr/>
            <p:nvPr/>
          </p:nvSpPr>
          <p:spPr>
            <a:xfrm flipH="false" flipV="false" rot="0">
              <a:off x="0" y="0"/>
              <a:ext cx="1195869" cy="114760"/>
            </a:xfrm>
            <a:custGeom>
              <a:avLst/>
              <a:gdLst/>
              <a:ahLst/>
              <a:cxnLst/>
              <a:rect r="r" b="b" t="t" l="l"/>
              <a:pathLst>
                <a:path h="114760" w="1195869">
                  <a:moveTo>
                    <a:pt x="992669" y="0"/>
                  </a:moveTo>
                  <a:lnTo>
                    <a:pt x="0" y="0"/>
                  </a:lnTo>
                  <a:lnTo>
                    <a:pt x="203200" y="114760"/>
                  </a:lnTo>
                  <a:lnTo>
                    <a:pt x="1195869" y="114760"/>
                  </a:lnTo>
                  <a:lnTo>
                    <a:pt x="992669" y="0"/>
                  </a:lnTo>
                </a:path>
              </a:pathLst>
            </a:custGeom>
            <a:solidFill>
              <a:srgbClr val="AC6BFF"/>
            </a:solidFill>
          </p:spPr>
        </p:sp>
        <p:sp>
          <p:nvSpPr>
            <p:cNvPr name="TextBox 21" id="21"/>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028700" y="817804"/>
            <a:ext cx="1377064" cy="1377064"/>
          </a:xfrm>
          <a:custGeom>
            <a:avLst/>
            <a:gdLst/>
            <a:ahLst/>
            <a:cxnLst/>
            <a:rect r="r" b="b" t="t" l="l"/>
            <a:pathLst>
              <a:path h="1377064" w="1377064">
                <a:moveTo>
                  <a:pt x="0" y="0"/>
                </a:moveTo>
                <a:lnTo>
                  <a:pt x="1377064" y="0"/>
                </a:lnTo>
                <a:lnTo>
                  <a:pt x="1377064" y="1377064"/>
                </a:lnTo>
                <a:lnTo>
                  <a:pt x="0" y="1377064"/>
                </a:lnTo>
                <a:lnTo>
                  <a:pt x="0" y="0"/>
                </a:lnTo>
                <a:close/>
              </a:path>
            </a:pathLst>
          </a:custGeom>
          <a:blipFill>
            <a:blip r:embed="rId3"/>
            <a:stretch>
              <a:fillRect l="0" t="0" r="0" b="0"/>
            </a:stretch>
          </a:blipFill>
        </p:spPr>
      </p:sp>
      <p:sp>
        <p:nvSpPr>
          <p:cNvPr name="Freeform 23" id="23"/>
          <p:cNvSpPr/>
          <p:nvPr/>
        </p:nvSpPr>
        <p:spPr>
          <a:xfrm flipH="false" flipV="false" rot="0">
            <a:off x="1368794" y="8291201"/>
            <a:ext cx="696876" cy="761991"/>
          </a:xfrm>
          <a:custGeom>
            <a:avLst/>
            <a:gdLst/>
            <a:ahLst/>
            <a:cxnLst/>
            <a:rect r="r" b="b" t="t" l="l"/>
            <a:pathLst>
              <a:path h="761991" w="696876">
                <a:moveTo>
                  <a:pt x="0" y="0"/>
                </a:moveTo>
                <a:lnTo>
                  <a:pt x="696876" y="0"/>
                </a:lnTo>
                <a:lnTo>
                  <a:pt x="696876" y="761991"/>
                </a:lnTo>
                <a:lnTo>
                  <a:pt x="0" y="76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2255428" y="8662671"/>
            <a:ext cx="4348047" cy="466691"/>
          </a:xfrm>
          <a:prstGeom prst="rect">
            <a:avLst/>
          </a:prstGeom>
        </p:spPr>
        <p:txBody>
          <a:bodyPr anchor="t" rtlCol="false" tIns="0" lIns="0" bIns="0" rIns="0">
            <a:spAutoFit/>
          </a:bodyPr>
          <a:lstStyle/>
          <a:p>
            <a:pPr>
              <a:lnSpc>
                <a:spcPts val="3490"/>
              </a:lnSpc>
            </a:pPr>
            <a:r>
              <a:rPr lang="en-US" sz="3061">
                <a:solidFill>
                  <a:srgbClr val="000000"/>
                </a:solidFill>
                <a:latin typeface="Poppins Semi-Bold"/>
              </a:rPr>
              <a:t>Week 1</a:t>
            </a:r>
          </a:p>
        </p:txBody>
      </p:sp>
      <p:sp>
        <p:nvSpPr>
          <p:cNvPr name="TextBox 25" id="25"/>
          <p:cNvSpPr txBox="true"/>
          <p:nvPr/>
        </p:nvSpPr>
        <p:spPr>
          <a:xfrm rot="0">
            <a:off x="2255428" y="8291196"/>
            <a:ext cx="4348047" cy="381000"/>
          </a:xfrm>
          <a:prstGeom prst="rect">
            <a:avLst/>
          </a:prstGeom>
        </p:spPr>
        <p:txBody>
          <a:bodyPr anchor="t" rtlCol="false" tIns="0" lIns="0" bIns="0" rIns="0">
            <a:spAutoFit/>
          </a:bodyPr>
          <a:lstStyle/>
          <a:p>
            <a:pPr>
              <a:lnSpc>
                <a:spcPts val="2849"/>
              </a:lnSpc>
            </a:pPr>
            <a:r>
              <a:rPr lang="en-US" sz="2499">
                <a:solidFill>
                  <a:srgbClr val="000000"/>
                </a:solidFill>
                <a:latin typeface="Poppins"/>
              </a:rPr>
              <a:t>18 Aug 2023 - 25 Aug 2023</a:t>
            </a:r>
          </a:p>
        </p:txBody>
      </p:sp>
      <p:sp>
        <p:nvSpPr>
          <p:cNvPr name="TextBox 26" id="26"/>
          <p:cNvSpPr txBox="true"/>
          <p:nvPr/>
        </p:nvSpPr>
        <p:spPr>
          <a:xfrm rot="0">
            <a:off x="1028700" y="3785383"/>
            <a:ext cx="8762544" cy="1251585"/>
          </a:xfrm>
          <a:prstGeom prst="rect">
            <a:avLst/>
          </a:prstGeom>
        </p:spPr>
        <p:txBody>
          <a:bodyPr anchor="t" rtlCol="false" tIns="0" lIns="0" bIns="0" rIns="0">
            <a:spAutoFit/>
          </a:bodyPr>
          <a:lstStyle/>
          <a:p>
            <a:pPr>
              <a:lnSpc>
                <a:spcPts val="9120"/>
              </a:lnSpc>
            </a:pPr>
            <a:r>
              <a:rPr lang="en-US" sz="8000">
                <a:solidFill>
                  <a:srgbClr val="000000"/>
                </a:solidFill>
                <a:latin typeface="Poppins Bold"/>
              </a:rPr>
              <a:t>Journey PPT</a:t>
            </a:r>
          </a:p>
        </p:txBody>
      </p:sp>
      <p:sp>
        <p:nvSpPr>
          <p:cNvPr name="TextBox 27" id="27"/>
          <p:cNvSpPr txBox="true"/>
          <p:nvPr/>
        </p:nvSpPr>
        <p:spPr>
          <a:xfrm rot="0">
            <a:off x="1028700" y="5133975"/>
            <a:ext cx="5555725" cy="531206"/>
          </a:xfrm>
          <a:prstGeom prst="rect">
            <a:avLst/>
          </a:prstGeom>
        </p:spPr>
        <p:txBody>
          <a:bodyPr anchor="t" rtlCol="false" tIns="0" lIns="0" bIns="0" rIns="0">
            <a:spAutoFit/>
          </a:bodyPr>
          <a:lstStyle/>
          <a:p>
            <a:pPr>
              <a:lnSpc>
                <a:spcPts val="3946"/>
              </a:lnSpc>
            </a:pPr>
            <a:r>
              <a:rPr lang="en-US" sz="3462" spc="148">
                <a:solidFill>
                  <a:srgbClr val="000000"/>
                </a:solidFill>
                <a:latin typeface="Poppins Semi-Bold"/>
              </a:rPr>
              <a:t>Tanishqa Aggarwal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37933" y="-285213"/>
            <a:ext cx="12634095" cy="10857425"/>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path>
              </a:pathLst>
            </a:custGeom>
            <a:solidFill>
              <a:srgbClr val="4A425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254897" y="-285213"/>
            <a:ext cx="7028317" cy="11047543"/>
            <a:chOff x="0" y="0"/>
            <a:chExt cx="14157706" cy="22253956"/>
          </a:xfrm>
        </p:grpSpPr>
        <p:sp>
          <p:nvSpPr>
            <p:cNvPr name="Freeform 6" id="6"/>
            <p:cNvSpPr/>
            <p:nvPr/>
          </p:nvSpPr>
          <p:spPr>
            <a:xfrm flipH="false" flipV="false" rot="0">
              <a:off x="0" y="0"/>
              <a:ext cx="14157706" cy="22253956"/>
            </a:xfrm>
            <a:custGeom>
              <a:avLst/>
              <a:gdLst/>
              <a:ahLst/>
              <a:cxnLst/>
              <a:rect r="r" b="b" t="t" l="l"/>
              <a:pathLst>
                <a:path h="22253956" w="14157706">
                  <a:moveTo>
                    <a:pt x="0" y="0"/>
                  </a:moveTo>
                  <a:lnTo>
                    <a:pt x="0" y="22253956"/>
                  </a:lnTo>
                  <a:lnTo>
                    <a:pt x="7833995" y="22253956"/>
                  </a:lnTo>
                  <a:lnTo>
                    <a:pt x="14157706" y="11206226"/>
                  </a:lnTo>
                  <a:lnTo>
                    <a:pt x="7614920" y="0"/>
                  </a:lnTo>
                  <a:close/>
                </a:path>
              </a:pathLst>
            </a:custGeom>
            <a:blipFill>
              <a:blip r:embed="rId2"/>
              <a:stretch>
                <a:fillRect l="-101140" t="0" r="-101140" b="0"/>
              </a:stretch>
            </a:blipFill>
          </p:spPr>
        </p:sp>
      </p:grpSp>
      <p:grpSp>
        <p:nvGrpSpPr>
          <p:cNvPr name="Group 7" id="7"/>
          <p:cNvGrpSpPr/>
          <p:nvPr/>
        </p:nvGrpSpPr>
        <p:grpSpPr>
          <a:xfrm rot="-7224364">
            <a:off x="2912941" y="568107"/>
            <a:ext cx="7720959" cy="1046430"/>
            <a:chOff x="0" y="0"/>
            <a:chExt cx="889693" cy="120581"/>
          </a:xfrm>
        </p:grpSpPr>
        <p:sp>
          <p:nvSpPr>
            <p:cNvPr name="Freeform 8" id="8"/>
            <p:cNvSpPr/>
            <p:nvPr/>
          </p:nvSpPr>
          <p:spPr>
            <a:xfrm flipH="false" flipV="false" rot="0">
              <a:off x="0" y="0"/>
              <a:ext cx="889693" cy="120581"/>
            </a:xfrm>
            <a:custGeom>
              <a:avLst/>
              <a:gdLst/>
              <a:ahLst/>
              <a:cxnLst/>
              <a:rect r="r" b="b" t="t" l="l"/>
              <a:pathLst>
                <a:path h="120581" w="889693">
                  <a:moveTo>
                    <a:pt x="686493" y="0"/>
                  </a:moveTo>
                  <a:lnTo>
                    <a:pt x="0" y="0"/>
                  </a:lnTo>
                  <a:lnTo>
                    <a:pt x="203200" y="120581"/>
                  </a:lnTo>
                  <a:lnTo>
                    <a:pt x="889693" y="120581"/>
                  </a:lnTo>
                  <a:lnTo>
                    <a:pt x="686493" y="0"/>
                  </a:lnTo>
                </a:path>
              </a:pathLst>
            </a:custGeom>
            <a:solidFill>
              <a:srgbClr val="7E43C8"/>
            </a:solidFill>
          </p:spPr>
        </p:sp>
        <p:sp>
          <p:nvSpPr>
            <p:cNvPr name="TextBox 9" id="9"/>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7224364">
            <a:off x="304671" y="2808211"/>
            <a:ext cx="10938553" cy="648686"/>
            <a:chOff x="0" y="0"/>
            <a:chExt cx="2033314" cy="120581"/>
          </a:xfrm>
        </p:grpSpPr>
        <p:sp>
          <p:nvSpPr>
            <p:cNvPr name="Freeform 11" id="11"/>
            <p:cNvSpPr/>
            <p:nvPr/>
          </p:nvSpPr>
          <p:spPr>
            <a:xfrm flipH="false" flipV="false" rot="0">
              <a:off x="0" y="0"/>
              <a:ext cx="2033314" cy="120581"/>
            </a:xfrm>
            <a:custGeom>
              <a:avLst/>
              <a:gdLst/>
              <a:ahLst/>
              <a:cxnLst/>
              <a:rect r="r" b="b" t="t" l="l"/>
              <a:pathLst>
                <a:path h="120581" w="2033314">
                  <a:moveTo>
                    <a:pt x="1830114" y="0"/>
                  </a:moveTo>
                  <a:lnTo>
                    <a:pt x="0" y="0"/>
                  </a:lnTo>
                  <a:lnTo>
                    <a:pt x="203200" y="120581"/>
                  </a:lnTo>
                  <a:lnTo>
                    <a:pt x="2033314" y="120581"/>
                  </a:lnTo>
                  <a:lnTo>
                    <a:pt x="1830114" y="0"/>
                  </a:lnTo>
                </a:path>
              </a:pathLst>
            </a:custGeom>
            <a:solidFill>
              <a:srgbClr val="7E43C8"/>
            </a:solidFill>
          </p:spPr>
        </p:sp>
        <p:sp>
          <p:nvSpPr>
            <p:cNvPr name="TextBox 12" id="12"/>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199169">
            <a:off x="-24968" y="7412142"/>
            <a:ext cx="11909220" cy="1453350"/>
            <a:chOff x="0" y="0"/>
            <a:chExt cx="967265" cy="118041"/>
          </a:xfrm>
        </p:grpSpPr>
        <p:sp>
          <p:nvSpPr>
            <p:cNvPr name="Freeform 14" id="14"/>
            <p:cNvSpPr/>
            <p:nvPr/>
          </p:nvSpPr>
          <p:spPr>
            <a:xfrm flipH="false" flipV="false" rot="0">
              <a:off x="0" y="0"/>
              <a:ext cx="967265" cy="118041"/>
            </a:xfrm>
            <a:custGeom>
              <a:avLst/>
              <a:gdLst/>
              <a:ahLst/>
              <a:cxnLst/>
              <a:rect r="r" b="b" t="t" l="l"/>
              <a:pathLst>
                <a:path h="118041" w="967265">
                  <a:moveTo>
                    <a:pt x="203200" y="0"/>
                  </a:moveTo>
                  <a:lnTo>
                    <a:pt x="967265" y="0"/>
                  </a:lnTo>
                  <a:lnTo>
                    <a:pt x="764065" y="118041"/>
                  </a:lnTo>
                  <a:lnTo>
                    <a:pt x="0" y="118041"/>
                  </a:lnTo>
                  <a:lnTo>
                    <a:pt x="203200" y="0"/>
                  </a:lnTo>
                </a:path>
              </a:pathLst>
            </a:custGeom>
            <a:solidFill>
              <a:srgbClr val="AC6BFF"/>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7199169">
            <a:off x="4230388" y="9049570"/>
            <a:ext cx="5785190" cy="706000"/>
            <a:chOff x="0" y="0"/>
            <a:chExt cx="967265" cy="118041"/>
          </a:xfrm>
        </p:grpSpPr>
        <p:sp>
          <p:nvSpPr>
            <p:cNvPr name="Freeform 17" id="17"/>
            <p:cNvSpPr/>
            <p:nvPr/>
          </p:nvSpPr>
          <p:spPr>
            <a:xfrm flipH="false" flipV="false" rot="0">
              <a:off x="0" y="0"/>
              <a:ext cx="967265" cy="118041"/>
            </a:xfrm>
            <a:custGeom>
              <a:avLst/>
              <a:gdLst/>
              <a:ahLst/>
              <a:cxnLst/>
              <a:rect r="r" b="b" t="t" l="l"/>
              <a:pathLst>
                <a:path h="118041" w="967265">
                  <a:moveTo>
                    <a:pt x="203200" y="0"/>
                  </a:moveTo>
                  <a:lnTo>
                    <a:pt x="967265" y="0"/>
                  </a:lnTo>
                  <a:lnTo>
                    <a:pt x="764065" y="118041"/>
                  </a:lnTo>
                  <a:lnTo>
                    <a:pt x="0" y="118041"/>
                  </a:lnTo>
                  <a:lnTo>
                    <a:pt x="203200" y="0"/>
                  </a:lnTo>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881261" y="6504270"/>
            <a:ext cx="6184155" cy="694962"/>
            <a:chOff x="0" y="0"/>
            <a:chExt cx="3616373" cy="406400"/>
          </a:xfrm>
        </p:grpSpPr>
        <p:sp>
          <p:nvSpPr>
            <p:cNvPr name="Freeform 20" id="20"/>
            <p:cNvSpPr/>
            <p:nvPr/>
          </p:nvSpPr>
          <p:spPr>
            <a:xfrm flipH="false" flipV="false" rot="0">
              <a:off x="0" y="0"/>
              <a:ext cx="3616373" cy="406400"/>
            </a:xfrm>
            <a:custGeom>
              <a:avLst/>
              <a:gdLst/>
              <a:ahLst/>
              <a:cxnLst/>
              <a:rect r="r" b="b" t="t" l="l"/>
              <a:pathLst>
                <a:path h="406400" w="3616373">
                  <a:moveTo>
                    <a:pt x="3413173" y="0"/>
                  </a:moveTo>
                  <a:cubicBezTo>
                    <a:pt x="3525397" y="0"/>
                    <a:pt x="3616373" y="90976"/>
                    <a:pt x="3616373" y="203200"/>
                  </a:cubicBezTo>
                  <a:cubicBezTo>
                    <a:pt x="3616373" y="315424"/>
                    <a:pt x="3525397" y="406400"/>
                    <a:pt x="3413173" y="406400"/>
                  </a:cubicBezTo>
                  <a:lnTo>
                    <a:pt x="203200" y="406400"/>
                  </a:lnTo>
                  <a:cubicBezTo>
                    <a:pt x="90976" y="406400"/>
                    <a:pt x="0" y="315424"/>
                    <a:pt x="0" y="203200"/>
                  </a:cubicBezTo>
                  <a:cubicBezTo>
                    <a:pt x="0" y="90976"/>
                    <a:pt x="90976" y="0"/>
                    <a:pt x="203200" y="0"/>
                  </a:cubicBezTo>
                  <a:lnTo>
                    <a:pt x="3413173" y="0"/>
                  </a:lnTo>
                </a:path>
              </a:pathLst>
            </a:custGeom>
            <a:solidFill>
              <a:srgbClr val="4A425F"/>
            </a:solidFill>
          </p:spPr>
        </p:sp>
        <p:sp>
          <p:nvSpPr>
            <p:cNvPr name="TextBox 21" id="21"/>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9178559" y="605638"/>
            <a:ext cx="8080741" cy="1095375"/>
          </a:xfrm>
          <a:prstGeom prst="rect">
            <a:avLst/>
          </a:prstGeom>
        </p:spPr>
        <p:txBody>
          <a:bodyPr anchor="t" rtlCol="false" tIns="0" lIns="0" bIns="0" rIns="0">
            <a:spAutoFit/>
          </a:bodyPr>
          <a:lstStyle/>
          <a:p>
            <a:pPr algn="r">
              <a:lnSpc>
                <a:spcPts val="8400"/>
              </a:lnSpc>
              <a:spcBef>
                <a:spcPct val="0"/>
              </a:spcBef>
            </a:pPr>
            <a:r>
              <a:rPr lang="en-US" sz="6000" spc="-179">
                <a:solidFill>
                  <a:srgbClr val="000000"/>
                </a:solidFill>
                <a:latin typeface="Poppins Bold"/>
              </a:rPr>
              <a:t>Day 6</a:t>
            </a:r>
          </a:p>
        </p:txBody>
      </p:sp>
      <p:sp>
        <p:nvSpPr>
          <p:cNvPr name="TextBox 23" id="23"/>
          <p:cNvSpPr txBox="true"/>
          <p:nvPr/>
        </p:nvSpPr>
        <p:spPr>
          <a:xfrm rot="0">
            <a:off x="11684881" y="6559689"/>
            <a:ext cx="5574419" cy="507922"/>
          </a:xfrm>
          <a:prstGeom prst="rect">
            <a:avLst/>
          </a:prstGeom>
        </p:spPr>
        <p:txBody>
          <a:bodyPr anchor="t" rtlCol="false" tIns="0" lIns="0" bIns="0" rIns="0">
            <a:spAutoFit/>
          </a:bodyPr>
          <a:lstStyle/>
          <a:p>
            <a:pPr algn="r">
              <a:lnSpc>
                <a:spcPts val="4029"/>
              </a:lnSpc>
              <a:spcBef>
                <a:spcPct val="0"/>
              </a:spcBef>
            </a:pPr>
            <a:r>
              <a:rPr lang="en-US" sz="2878" spc="-86">
                <a:solidFill>
                  <a:srgbClr val="FFFFFF"/>
                </a:solidFill>
                <a:latin typeface="Poppins Bold"/>
              </a:rPr>
              <a:t>Service Models</a:t>
            </a:r>
          </a:p>
        </p:txBody>
      </p:sp>
      <p:sp>
        <p:nvSpPr>
          <p:cNvPr name="TextBox 24" id="24"/>
          <p:cNvSpPr txBox="true"/>
          <p:nvPr/>
        </p:nvSpPr>
        <p:spPr>
          <a:xfrm rot="0">
            <a:off x="8917893" y="2599020"/>
            <a:ext cx="8341407" cy="2990850"/>
          </a:xfrm>
          <a:prstGeom prst="rect">
            <a:avLst/>
          </a:prstGeom>
        </p:spPr>
        <p:txBody>
          <a:bodyPr anchor="t" rtlCol="false" tIns="0" lIns="0" bIns="0" rIns="0">
            <a:spAutoFit/>
          </a:bodyPr>
          <a:lstStyle/>
          <a:p>
            <a:pPr algn="just">
              <a:lnSpc>
                <a:spcPts val="2999"/>
              </a:lnSpc>
            </a:pPr>
            <a:r>
              <a:rPr lang="en-US" sz="2499">
                <a:solidFill>
                  <a:srgbClr val="000000"/>
                </a:solidFill>
                <a:latin typeface="Poppins"/>
              </a:rPr>
              <a:t>Cloud computing is a technology paradigm that involves delivering various computing services—such as storage, processing power, databases, networking, software, and more—over the internet ("the cloud"). Rather than owning and maintaining physical hardware and infrastructure, users can access and use these resources on-demand from cloud service providers. </a:t>
            </a:r>
          </a:p>
        </p:txBody>
      </p:sp>
      <p:sp>
        <p:nvSpPr>
          <p:cNvPr name="TextBox 25" id="25"/>
          <p:cNvSpPr txBox="true"/>
          <p:nvPr/>
        </p:nvSpPr>
        <p:spPr>
          <a:xfrm rot="0">
            <a:off x="8874425" y="7576842"/>
            <a:ext cx="8341407" cy="1104900"/>
          </a:xfrm>
          <a:prstGeom prst="rect">
            <a:avLst/>
          </a:prstGeom>
        </p:spPr>
        <p:txBody>
          <a:bodyPr anchor="t" rtlCol="false" tIns="0" lIns="0" bIns="0" rIns="0">
            <a:spAutoFit/>
          </a:bodyPr>
          <a:lstStyle/>
          <a:p>
            <a:pPr algn="just" marL="518160" indent="-259080" lvl="1">
              <a:lnSpc>
                <a:spcPts val="2879"/>
              </a:lnSpc>
              <a:buFont typeface="Arial"/>
              <a:buChar char="•"/>
            </a:pPr>
            <a:r>
              <a:rPr lang="en-US" sz="2400">
                <a:solidFill>
                  <a:srgbClr val="000000"/>
                </a:solidFill>
                <a:latin typeface="Poppins"/>
              </a:rPr>
              <a:t>Infrastructure as a Service (IaaS)</a:t>
            </a:r>
          </a:p>
          <a:p>
            <a:pPr algn="just" marL="518160" indent="-259080" lvl="1">
              <a:lnSpc>
                <a:spcPts val="2879"/>
              </a:lnSpc>
              <a:buFont typeface="Arial"/>
              <a:buChar char="•"/>
            </a:pPr>
            <a:r>
              <a:rPr lang="en-US" sz="2400">
                <a:solidFill>
                  <a:srgbClr val="000000"/>
                </a:solidFill>
                <a:latin typeface="Poppins"/>
              </a:rPr>
              <a:t>Platform as a Service (PaaS)</a:t>
            </a:r>
          </a:p>
          <a:p>
            <a:pPr algn="just" marL="518160" indent="-259080" lvl="1">
              <a:lnSpc>
                <a:spcPts val="2879"/>
              </a:lnSpc>
              <a:buFont typeface="Arial"/>
              <a:buChar char="•"/>
            </a:pPr>
            <a:r>
              <a:rPr lang="en-US" sz="2400">
                <a:solidFill>
                  <a:srgbClr val="000000"/>
                </a:solidFill>
                <a:latin typeface="Poppins"/>
              </a:rPr>
              <a:t>Software as a Service (SaaS)</a:t>
            </a:r>
          </a:p>
        </p:txBody>
      </p:sp>
      <p:sp>
        <p:nvSpPr>
          <p:cNvPr name="TextBox 26" id="26"/>
          <p:cNvSpPr txBox="true"/>
          <p:nvPr/>
        </p:nvSpPr>
        <p:spPr>
          <a:xfrm rot="0">
            <a:off x="9178559" y="1579845"/>
            <a:ext cx="8080741" cy="809625"/>
          </a:xfrm>
          <a:prstGeom prst="rect">
            <a:avLst/>
          </a:prstGeom>
        </p:spPr>
        <p:txBody>
          <a:bodyPr anchor="t" rtlCol="false" tIns="0" lIns="0" bIns="0" rIns="0">
            <a:spAutoFit/>
          </a:bodyPr>
          <a:lstStyle/>
          <a:p>
            <a:pPr algn="r">
              <a:lnSpc>
                <a:spcPts val="6299"/>
              </a:lnSpc>
              <a:spcBef>
                <a:spcPct val="0"/>
              </a:spcBef>
            </a:pPr>
            <a:r>
              <a:rPr lang="en-US" sz="4500" spc="-135">
                <a:solidFill>
                  <a:srgbClr val="000000"/>
                </a:solidFill>
                <a:latin typeface="Poppins Bold"/>
              </a:rPr>
              <a:t>Cloud Computing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36846" y="-285213"/>
            <a:ext cx="12634095" cy="10857425"/>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path>
              </a:pathLst>
            </a:custGeom>
            <a:solidFill>
              <a:srgbClr val="4A425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581814">
            <a:off x="6883717" y="-952979"/>
            <a:ext cx="11179407" cy="1054917"/>
            <a:chOff x="0" y="0"/>
            <a:chExt cx="1302038" cy="122864"/>
          </a:xfrm>
        </p:grpSpPr>
        <p:sp>
          <p:nvSpPr>
            <p:cNvPr name="Freeform 6" id="6"/>
            <p:cNvSpPr/>
            <p:nvPr/>
          </p:nvSpPr>
          <p:spPr>
            <a:xfrm flipH="false" flipV="false" rot="0">
              <a:off x="0" y="0"/>
              <a:ext cx="1302038" cy="122864"/>
            </a:xfrm>
            <a:custGeom>
              <a:avLst/>
              <a:gdLst/>
              <a:ahLst/>
              <a:cxnLst/>
              <a:rect r="r" b="b" t="t" l="l"/>
              <a:pathLst>
                <a:path h="122864" w="1302038">
                  <a:moveTo>
                    <a:pt x="203200" y="0"/>
                  </a:moveTo>
                  <a:lnTo>
                    <a:pt x="1302038" y="0"/>
                  </a:lnTo>
                  <a:lnTo>
                    <a:pt x="1098838" y="122864"/>
                  </a:lnTo>
                  <a:lnTo>
                    <a:pt x="0" y="122864"/>
                  </a:lnTo>
                  <a:lnTo>
                    <a:pt x="203200" y="0"/>
                  </a:lnTo>
                </a:path>
              </a:pathLst>
            </a:custGeom>
            <a:solidFill>
              <a:srgbClr val="7E43C8"/>
            </a:solidFill>
          </p:spPr>
        </p:sp>
        <p:sp>
          <p:nvSpPr>
            <p:cNvPr name="TextBox 7" id="7"/>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562082" y="0"/>
            <a:ext cx="6725918" cy="10572213"/>
            <a:chOff x="0" y="0"/>
            <a:chExt cx="14157706" cy="22253956"/>
          </a:xfrm>
        </p:grpSpPr>
        <p:sp>
          <p:nvSpPr>
            <p:cNvPr name="Freeform 9" id="9"/>
            <p:cNvSpPr/>
            <p:nvPr/>
          </p:nvSpPr>
          <p:spPr>
            <a:xfrm flipH="false" flipV="false" rot="0">
              <a:off x="0" y="0"/>
              <a:ext cx="14157706" cy="22253956"/>
            </a:xfrm>
            <a:custGeom>
              <a:avLst/>
              <a:gdLst/>
              <a:ahLst/>
              <a:cxnLst/>
              <a:rect r="r" b="b" t="t" l="l"/>
              <a:pathLst>
                <a:path h="22253956" w="14157706">
                  <a:moveTo>
                    <a:pt x="6542786" y="0"/>
                  </a:moveTo>
                  <a:lnTo>
                    <a:pt x="0" y="11206226"/>
                  </a:lnTo>
                  <a:lnTo>
                    <a:pt x="6323711" y="22253956"/>
                  </a:lnTo>
                  <a:lnTo>
                    <a:pt x="14157706" y="22253956"/>
                  </a:lnTo>
                  <a:lnTo>
                    <a:pt x="14157706" y="0"/>
                  </a:lnTo>
                  <a:close/>
                </a:path>
              </a:pathLst>
            </a:custGeom>
            <a:blipFill>
              <a:blip r:embed="rId2"/>
              <a:stretch>
                <a:fillRect l="-99074" t="0" r="-36704" b="0"/>
              </a:stretch>
            </a:blipFill>
          </p:spPr>
        </p:sp>
      </p:grpSp>
      <p:grpSp>
        <p:nvGrpSpPr>
          <p:cNvPr name="Group 10" id="10"/>
          <p:cNvGrpSpPr/>
          <p:nvPr/>
        </p:nvGrpSpPr>
        <p:grpSpPr>
          <a:xfrm rot="-3581814">
            <a:off x="6662382" y="2048454"/>
            <a:ext cx="12860510" cy="733671"/>
            <a:chOff x="0" y="0"/>
            <a:chExt cx="2153673" cy="122864"/>
          </a:xfrm>
        </p:grpSpPr>
        <p:sp>
          <p:nvSpPr>
            <p:cNvPr name="Freeform 11" id="11"/>
            <p:cNvSpPr/>
            <p:nvPr/>
          </p:nvSpPr>
          <p:spPr>
            <a:xfrm flipH="false" flipV="false" rot="0">
              <a:off x="0" y="0"/>
              <a:ext cx="2153674" cy="122864"/>
            </a:xfrm>
            <a:custGeom>
              <a:avLst/>
              <a:gdLst/>
              <a:ahLst/>
              <a:cxnLst/>
              <a:rect r="r" b="b" t="t" l="l"/>
              <a:pathLst>
                <a:path h="122864" w="2153674">
                  <a:moveTo>
                    <a:pt x="203200" y="0"/>
                  </a:moveTo>
                  <a:lnTo>
                    <a:pt x="2153674" y="0"/>
                  </a:lnTo>
                  <a:lnTo>
                    <a:pt x="1950474" y="122864"/>
                  </a:lnTo>
                  <a:lnTo>
                    <a:pt x="0" y="122864"/>
                  </a:lnTo>
                  <a:lnTo>
                    <a:pt x="203200" y="0"/>
                  </a:lnTo>
                </a:path>
              </a:pathLst>
            </a:custGeom>
            <a:solidFill>
              <a:srgbClr val="7E43C8"/>
            </a:solidFill>
          </p:spPr>
        </p:sp>
        <p:sp>
          <p:nvSpPr>
            <p:cNvPr name="TextBox 12" id="12"/>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613172">
            <a:off x="5726975" y="8674198"/>
            <a:ext cx="14731324" cy="1413676"/>
            <a:chOff x="0" y="0"/>
            <a:chExt cx="1195869" cy="114760"/>
          </a:xfrm>
        </p:grpSpPr>
        <p:sp>
          <p:nvSpPr>
            <p:cNvPr name="Freeform 14" id="14"/>
            <p:cNvSpPr/>
            <p:nvPr/>
          </p:nvSpPr>
          <p:spPr>
            <a:xfrm flipH="false" flipV="false" rot="0">
              <a:off x="0" y="0"/>
              <a:ext cx="1195869" cy="114760"/>
            </a:xfrm>
            <a:custGeom>
              <a:avLst/>
              <a:gdLst/>
              <a:ahLst/>
              <a:cxnLst/>
              <a:rect r="r" b="b" t="t" l="l"/>
              <a:pathLst>
                <a:path h="114760" w="1195869">
                  <a:moveTo>
                    <a:pt x="992669" y="0"/>
                  </a:moveTo>
                  <a:lnTo>
                    <a:pt x="0" y="0"/>
                  </a:lnTo>
                  <a:lnTo>
                    <a:pt x="203200" y="114760"/>
                  </a:lnTo>
                  <a:lnTo>
                    <a:pt x="1195869" y="114760"/>
                  </a:lnTo>
                  <a:lnTo>
                    <a:pt x="992669" y="0"/>
                  </a:lnTo>
                </a:path>
              </a:pathLst>
            </a:custGeom>
            <a:solidFill>
              <a:srgbClr val="AC6BFF"/>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3172">
            <a:off x="8021476" y="9666424"/>
            <a:ext cx="7207232" cy="691634"/>
            <a:chOff x="0" y="0"/>
            <a:chExt cx="1195869" cy="114760"/>
          </a:xfrm>
        </p:grpSpPr>
        <p:sp>
          <p:nvSpPr>
            <p:cNvPr name="Freeform 17" id="17"/>
            <p:cNvSpPr/>
            <p:nvPr/>
          </p:nvSpPr>
          <p:spPr>
            <a:xfrm flipH="false" flipV="false" rot="0">
              <a:off x="0" y="0"/>
              <a:ext cx="1195869" cy="114760"/>
            </a:xfrm>
            <a:custGeom>
              <a:avLst/>
              <a:gdLst/>
              <a:ahLst/>
              <a:cxnLst/>
              <a:rect r="r" b="b" t="t" l="l"/>
              <a:pathLst>
                <a:path h="114760" w="1195869">
                  <a:moveTo>
                    <a:pt x="992669" y="0"/>
                  </a:moveTo>
                  <a:lnTo>
                    <a:pt x="0" y="0"/>
                  </a:lnTo>
                  <a:lnTo>
                    <a:pt x="203200" y="114760"/>
                  </a:lnTo>
                  <a:lnTo>
                    <a:pt x="1195869" y="114760"/>
                  </a:lnTo>
                  <a:lnTo>
                    <a:pt x="992669" y="0"/>
                  </a:lnTo>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28700" y="3759925"/>
            <a:ext cx="8856955" cy="1945116"/>
          </a:xfrm>
          <a:prstGeom prst="rect">
            <a:avLst/>
          </a:prstGeom>
        </p:spPr>
        <p:txBody>
          <a:bodyPr anchor="t" rtlCol="false" tIns="0" lIns="0" bIns="0" rIns="0">
            <a:spAutoFit/>
          </a:bodyPr>
          <a:lstStyle/>
          <a:p>
            <a:pPr>
              <a:lnSpc>
                <a:spcPts val="14231"/>
              </a:lnSpc>
            </a:pPr>
            <a:r>
              <a:rPr lang="en-US" sz="12483" spc="-374">
                <a:solidFill>
                  <a:srgbClr val="000000"/>
                </a:solidFill>
                <a:latin typeface="Poppins Bold"/>
              </a:rPr>
              <a:t>Thank You</a:t>
            </a:r>
          </a:p>
        </p:txBody>
      </p:sp>
      <p:sp>
        <p:nvSpPr>
          <p:cNvPr name="Freeform 20" id="20"/>
          <p:cNvSpPr/>
          <p:nvPr/>
        </p:nvSpPr>
        <p:spPr>
          <a:xfrm flipH="false" flipV="false" rot="0">
            <a:off x="1028700" y="817804"/>
            <a:ext cx="1377064" cy="1377064"/>
          </a:xfrm>
          <a:custGeom>
            <a:avLst/>
            <a:gdLst/>
            <a:ahLst/>
            <a:cxnLst/>
            <a:rect r="r" b="b" t="t" l="l"/>
            <a:pathLst>
              <a:path h="1377064" w="1377064">
                <a:moveTo>
                  <a:pt x="0" y="0"/>
                </a:moveTo>
                <a:lnTo>
                  <a:pt x="1377064" y="0"/>
                </a:lnTo>
                <a:lnTo>
                  <a:pt x="1377064" y="1377064"/>
                </a:lnTo>
                <a:lnTo>
                  <a:pt x="0" y="1377064"/>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30091" y="1404730"/>
            <a:ext cx="9404646" cy="1347353"/>
            <a:chOff x="0" y="0"/>
            <a:chExt cx="1886517" cy="270271"/>
          </a:xfrm>
        </p:grpSpPr>
        <p:sp>
          <p:nvSpPr>
            <p:cNvPr name="Freeform 3" id="3"/>
            <p:cNvSpPr/>
            <p:nvPr/>
          </p:nvSpPr>
          <p:spPr>
            <a:xfrm flipH="false" flipV="false" rot="0">
              <a:off x="0" y="0"/>
              <a:ext cx="1886517" cy="270271"/>
            </a:xfrm>
            <a:custGeom>
              <a:avLst/>
              <a:gdLst/>
              <a:ahLst/>
              <a:cxnLst/>
              <a:rect r="r" b="b" t="t" l="l"/>
              <a:pathLst>
                <a:path h="270271" w="1886517">
                  <a:moveTo>
                    <a:pt x="82320" y="0"/>
                  </a:moveTo>
                  <a:lnTo>
                    <a:pt x="1804197" y="0"/>
                  </a:lnTo>
                  <a:cubicBezTo>
                    <a:pt x="1826029" y="0"/>
                    <a:pt x="1846968" y="8673"/>
                    <a:pt x="1862406" y="24111"/>
                  </a:cubicBezTo>
                  <a:cubicBezTo>
                    <a:pt x="1877844" y="39549"/>
                    <a:pt x="1886517" y="60488"/>
                    <a:pt x="1886517" y="82320"/>
                  </a:cubicBezTo>
                  <a:lnTo>
                    <a:pt x="1886517" y="187951"/>
                  </a:lnTo>
                  <a:cubicBezTo>
                    <a:pt x="1886517" y="209784"/>
                    <a:pt x="1877844" y="230722"/>
                    <a:pt x="1862406" y="246160"/>
                  </a:cubicBezTo>
                  <a:cubicBezTo>
                    <a:pt x="1846968" y="261598"/>
                    <a:pt x="1826029" y="270271"/>
                    <a:pt x="1804197" y="270271"/>
                  </a:cubicBezTo>
                  <a:lnTo>
                    <a:pt x="82320" y="270271"/>
                  </a:lnTo>
                  <a:cubicBezTo>
                    <a:pt x="60488" y="270271"/>
                    <a:pt x="39549" y="261598"/>
                    <a:pt x="24111" y="246160"/>
                  </a:cubicBezTo>
                  <a:cubicBezTo>
                    <a:pt x="8673" y="230722"/>
                    <a:pt x="0" y="209784"/>
                    <a:pt x="0" y="187951"/>
                  </a:cubicBezTo>
                  <a:lnTo>
                    <a:pt x="0" y="82320"/>
                  </a:lnTo>
                  <a:cubicBezTo>
                    <a:pt x="0" y="60488"/>
                    <a:pt x="8673" y="39549"/>
                    <a:pt x="24111" y="24111"/>
                  </a:cubicBezTo>
                  <a:cubicBezTo>
                    <a:pt x="39549" y="8673"/>
                    <a:pt x="60488" y="0"/>
                    <a:pt x="82320" y="0"/>
                  </a:cubicBezTo>
                  <a:close/>
                </a:path>
              </a:pathLst>
            </a:custGeom>
            <a:solidFill>
              <a:srgbClr val="4A425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30091" y="5404427"/>
            <a:ext cx="9404646" cy="1347353"/>
            <a:chOff x="0" y="0"/>
            <a:chExt cx="1886517" cy="270271"/>
          </a:xfrm>
        </p:grpSpPr>
        <p:sp>
          <p:nvSpPr>
            <p:cNvPr name="Freeform 6" id="6"/>
            <p:cNvSpPr/>
            <p:nvPr/>
          </p:nvSpPr>
          <p:spPr>
            <a:xfrm flipH="false" flipV="false" rot="0">
              <a:off x="0" y="0"/>
              <a:ext cx="1886517" cy="270271"/>
            </a:xfrm>
            <a:custGeom>
              <a:avLst/>
              <a:gdLst/>
              <a:ahLst/>
              <a:cxnLst/>
              <a:rect r="r" b="b" t="t" l="l"/>
              <a:pathLst>
                <a:path h="270271" w="1886517">
                  <a:moveTo>
                    <a:pt x="82320" y="0"/>
                  </a:moveTo>
                  <a:lnTo>
                    <a:pt x="1804197" y="0"/>
                  </a:lnTo>
                  <a:cubicBezTo>
                    <a:pt x="1826029" y="0"/>
                    <a:pt x="1846968" y="8673"/>
                    <a:pt x="1862406" y="24111"/>
                  </a:cubicBezTo>
                  <a:cubicBezTo>
                    <a:pt x="1877844" y="39549"/>
                    <a:pt x="1886517" y="60488"/>
                    <a:pt x="1886517" y="82320"/>
                  </a:cubicBezTo>
                  <a:lnTo>
                    <a:pt x="1886517" y="187951"/>
                  </a:lnTo>
                  <a:cubicBezTo>
                    <a:pt x="1886517" y="209784"/>
                    <a:pt x="1877844" y="230722"/>
                    <a:pt x="1862406" y="246160"/>
                  </a:cubicBezTo>
                  <a:cubicBezTo>
                    <a:pt x="1846968" y="261598"/>
                    <a:pt x="1826029" y="270271"/>
                    <a:pt x="1804197" y="270271"/>
                  </a:cubicBezTo>
                  <a:lnTo>
                    <a:pt x="82320" y="270271"/>
                  </a:lnTo>
                  <a:cubicBezTo>
                    <a:pt x="60488" y="270271"/>
                    <a:pt x="39549" y="261598"/>
                    <a:pt x="24111" y="246160"/>
                  </a:cubicBezTo>
                  <a:cubicBezTo>
                    <a:pt x="8673" y="230722"/>
                    <a:pt x="0" y="209784"/>
                    <a:pt x="0" y="187951"/>
                  </a:cubicBezTo>
                  <a:lnTo>
                    <a:pt x="0" y="82320"/>
                  </a:lnTo>
                  <a:cubicBezTo>
                    <a:pt x="0" y="60488"/>
                    <a:pt x="8673" y="39549"/>
                    <a:pt x="24111" y="24111"/>
                  </a:cubicBezTo>
                  <a:cubicBezTo>
                    <a:pt x="39549" y="8673"/>
                    <a:pt x="60488" y="0"/>
                    <a:pt x="82320" y="0"/>
                  </a:cubicBezTo>
                  <a:close/>
                </a:path>
              </a:pathLst>
            </a:custGeom>
            <a:solidFill>
              <a:srgbClr val="4A425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436069" y="1185637"/>
            <a:ext cx="6833467" cy="1751076"/>
          </a:xfrm>
          <a:custGeom>
            <a:avLst/>
            <a:gdLst/>
            <a:ahLst/>
            <a:cxnLst/>
            <a:rect r="r" b="b" t="t" l="l"/>
            <a:pathLst>
              <a:path h="1751076" w="6833467">
                <a:moveTo>
                  <a:pt x="0" y="0"/>
                </a:moveTo>
                <a:lnTo>
                  <a:pt x="6833467" y="0"/>
                </a:lnTo>
                <a:lnTo>
                  <a:pt x="6833467" y="1751076"/>
                </a:lnTo>
                <a:lnTo>
                  <a:pt x="0" y="1751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436069" y="5185334"/>
            <a:ext cx="6833467" cy="1751076"/>
          </a:xfrm>
          <a:custGeom>
            <a:avLst/>
            <a:gdLst/>
            <a:ahLst/>
            <a:cxnLst/>
            <a:rect r="r" b="b" t="t" l="l"/>
            <a:pathLst>
              <a:path h="1751076" w="6833467">
                <a:moveTo>
                  <a:pt x="0" y="0"/>
                </a:moveTo>
                <a:lnTo>
                  <a:pt x="6833467" y="0"/>
                </a:lnTo>
                <a:lnTo>
                  <a:pt x="6833467" y="1751076"/>
                </a:lnTo>
                <a:lnTo>
                  <a:pt x="0" y="1751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990600"/>
            <a:ext cx="8407369" cy="952500"/>
          </a:xfrm>
          <a:prstGeom prst="rect">
            <a:avLst/>
          </a:prstGeom>
        </p:spPr>
        <p:txBody>
          <a:bodyPr anchor="t" rtlCol="false" tIns="0" lIns="0" bIns="0" rIns="0">
            <a:spAutoFit/>
          </a:bodyPr>
          <a:lstStyle/>
          <a:p>
            <a:pPr>
              <a:lnSpc>
                <a:spcPts val="6900"/>
              </a:lnSpc>
            </a:pPr>
            <a:r>
              <a:rPr lang="en-US" sz="6000">
                <a:solidFill>
                  <a:srgbClr val="000000"/>
                </a:solidFill>
                <a:latin typeface="Poppins Bold"/>
              </a:rPr>
              <a:t>Day 1 </a:t>
            </a:r>
          </a:p>
        </p:txBody>
      </p:sp>
      <p:sp>
        <p:nvSpPr>
          <p:cNvPr name="TextBox 11" id="11"/>
          <p:cNvSpPr txBox="true"/>
          <p:nvPr/>
        </p:nvSpPr>
        <p:spPr>
          <a:xfrm rot="0">
            <a:off x="11437125" y="1738913"/>
            <a:ext cx="5421786" cy="625475"/>
          </a:xfrm>
          <a:prstGeom prst="rect">
            <a:avLst/>
          </a:prstGeom>
        </p:spPr>
        <p:txBody>
          <a:bodyPr anchor="t" rtlCol="false" tIns="0" lIns="0" bIns="0" rIns="0">
            <a:spAutoFit/>
          </a:bodyPr>
          <a:lstStyle/>
          <a:p>
            <a:pPr>
              <a:lnSpc>
                <a:spcPts val="4599"/>
              </a:lnSpc>
            </a:pPr>
            <a:r>
              <a:rPr lang="en-US" sz="3999">
                <a:solidFill>
                  <a:srgbClr val="FFFFFF"/>
                </a:solidFill>
                <a:latin typeface="Poppins Bold"/>
              </a:rPr>
              <a:t>Business Analysis</a:t>
            </a:r>
          </a:p>
        </p:txBody>
      </p:sp>
      <p:sp>
        <p:nvSpPr>
          <p:cNvPr name="TextBox 12" id="12"/>
          <p:cNvSpPr txBox="true"/>
          <p:nvPr/>
        </p:nvSpPr>
        <p:spPr>
          <a:xfrm rot="0">
            <a:off x="11437125" y="5755840"/>
            <a:ext cx="6303412" cy="625475"/>
          </a:xfrm>
          <a:prstGeom prst="rect">
            <a:avLst/>
          </a:prstGeom>
        </p:spPr>
        <p:txBody>
          <a:bodyPr anchor="t" rtlCol="false" tIns="0" lIns="0" bIns="0" rIns="0">
            <a:spAutoFit/>
          </a:bodyPr>
          <a:lstStyle/>
          <a:p>
            <a:pPr>
              <a:lnSpc>
                <a:spcPts val="4599"/>
              </a:lnSpc>
            </a:pPr>
            <a:r>
              <a:rPr lang="en-US" sz="3999">
                <a:solidFill>
                  <a:srgbClr val="FFFFFF"/>
                </a:solidFill>
                <a:latin typeface="Poppins Bold"/>
              </a:rPr>
              <a:t>Requirement Analysis</a:t>
            </a:r>
          </a:p>
        </p:txBody>
      </p:sp>
      <p:sp>
        <p:nvSpPr>
          <p:cNvPr name="TextBox 13" id="13"/>
          <p:cNvSpPr txBox="true"/>
          <p:nvPr/>
        </p:nvSpPr>
        <p:spPr>
          <a:xfrm rot="0">
            <a:off x="689565" y="2470709"/>
            <a:ext cx="8115300" cy="2714625"/>
          </a:xfrm>
          <a:prstGeom prst="rect">
            <a:avLst/>
          </a:prstGeom>
        </p:spPr>
        <p:txBody>
          <a:bodyPr anchor="t" rtlCol="false" tIns="0" lIns="0" bIns="0" rIns="0">
            <a:spAutoFit/>
          </a:bodyPr>
          <a:lstStyle/>
          <a:p>
            <a:pPr algn="just" marL="647700" indent="-323850" lvl="1">
              <a:lnSpc>
                <a:spcPts val="3000"/>
              </a:lnSpc>
              <a:buFont typeface="Arial"/>
              <a:buChar char="•"/>
            </a:pPr>
            <a:r>
              <a:rPr lang="en-US" sz="3000">
                <a:solidFill>
                  <a:srgbClr val="000000"/>
                </a:solidFill>
                <a:latin typeface="Poppins Bold"/>
              </a:rPr>
              <a:t>Business analysis</a:t>
            </a:r>
            <a:r>
              <a:rPr lang="en-US" sz="3000">
                <a:solidFill>
                  <a:srgbClr val="000000"/>
                </a:solidFill>
                <a:latin typeface="Poppins"/>
              </a:rPr>
              <a:t> is a discipline within the field of business and project management that focuses on identifying business needs, defining solutions, and facilitating communication between stakeholders to drive successful outcomes. </a:t>
            </a:r>
          </a:p>
        </p:txBody>
      </p:sp>
      <p:sp>
        <p:nvSpPr>
          <p:cNvPr name="Freeform 14" id="14"/>
          <p:cNvSpPr/>
          <p:nvPr/>
        </p:nvSpPr>
        <p:spPr>
          <a:xfrm flipH="false" flipV="false" rot="0">
            <a:off x="9955553" y="1718234"/>
            <a:ext cx="700373" cy="723900"/>
          </a:xfrm>
          <a:custGeom>
            <a:avLst/>
            <a:gdLst/>
            <a:ahLst/>
            <a:cxnLst/>
            <a:rect r="r" b="b" t="t" l="l"/>
            <a:pathLst>
              <a:path h="723900" w="700373">
                <a:moveTo>
                  <a:pt x="0" y="0"/>
                </a:moveTo>
                <a:lnTo>
                  <a:pt x="700373" y="0"/>
                </a:lnTo>
                <a:lnTo>
                  <a:pt x="700373" y="723900"/>
                </a:lnTo>
                <a:lnTo>
                  <a:pt x="0" y="723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9963299" y="5716153"/>
            <a:ext cx="700373" cy="723900"/>
          </a:xfrm>
          <a:custGeom>
            <a:avLst/>
            <a:gdLst/>
            <a:ahLst/>
            <a:cxnLst/>
            <a:rect r="r" b="b" t="t" l="l"/>
            <a:pathLst>
              <a:path h="723900" w="700373">
                <a:moveTo>
                  <a:pt x="0" y="0"/>
                </a:moveTo>
                <a:lnTo>
                  <a:pt x="700373" y="0"/>
                </a:lnTo>
                <a:lnTo>
                  <a:pt x="700373" y="723900"/>
                </a:lnTo>
                <a:lnTo>
                  <a:pt x="0" y="723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89565" y="5916051"/>
            <a:ext cx="8115300" cy="1952625"/>
          </a:xfrm>
          <a:prstGeom prst="rect">
            <a:avLst/>
          </a:prstGeom>
        </p:spPr>
        <p:txBody>
          <a:bodyPr anchor="t" rtlCol="false" tIns="0" lIns="0" bIns="0" rIns="0">
            <a:spAutoFit/>
          </a:bodyPr>
          <a:lstStyle/>
          <a:p>
            <a:pPr algn="just" marL="647700" indent="-323850" lvl="1">
              <a:lnSpc>
                <a:spcPts val="3000"/>
              </a:lnSpc>
              <a:buFont typeface="Arial"/>
              <a:buChar char="•"/>
            </a:pPr>
            <a:r>
              <a:rPr lang="en-US" sz="3000">
                <a:solidFill>
                  <a:srgbClr val="000000"/>
                </a:solidFill>
                <a:latin typeface="Poppins Bold"/>
              </a:rPr>
              <a:t>Requirement Analysis</a:t>
            </a:r>
            <a:r>
              <a:rPr lang="en-US" sz="3000">
                <a:solidFill>
                  <a:srgbClr val="000000"/>
                </a:solidFill>
                <a:latin typeface="Poppins"/>
              </a:rPr>
              <a:t> is a systematic approach to understanding, documenting, and defining the needs and expectations of stakeholders for a software system, product, or project.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57321" y="1286655"/>
            <a:ext cx="9404646" cy="1347353"/>
            <a:chOff x="0" y="0"/>
            <a:chExt cx="1886517" cy="270271"/>
          </a:xfrm>
        </p:grpSpPr>
        <p:sp>
          <p:nvSpPr>
            <p:cNvPr name="Freeform 3" id="3"/>
            <p:cNvSpPr/>
            <p:nvPr/>
          </p:nvSpPr>
          <p:spPr>
            <a:xfrm flipH="false" flipV="false" rot="0">
              <a:off x="0" y="0"/>
              <a:ext cx="1886517" cy="270271"/>
            </a:xfrm>
            <a:custGeom>
              <a:avLst/>
              <a:gdLst/>
              <a:ahLst/>
              <a:cxnLst/>
              <a:rect r="r" b="b" t="t" l="l"/>
              <a:pathLst>
                <a:path h="270271" w="1886517">
                  <a:moveTo>
                    <a:pt x="82320" y="0"/>
                  </a:moveTo>
                  <a:lnTo>
                    <a:pt x="1804197" y="0"/>
                  </a:lnTo>
                  <a:cubicBezTo>
                    <a:pt x="1826029" y="0"/>
                    <a:pt x="1846968" y="8673"/>
                    <a:pt x="1862406" y="24111"/>
                  </a:cubicBezTo>
                  <a:cubicBezTo>
                    <a:pt x="1877844" y="39549"/>
                    <a:pt x="1886517" y="60488"/>
                    <a:pt x="1886517" y="82320"/>
                  </a:cubicBezTo>
                  <a:lnTo>
                    <a:pt x="1886517" y="187951"/>
                  </a:lnTo>
                  <a:cubicBezTo>
                    <a:pt x="1886517" y="209784"/>
                    <a:pt x="1877844" y="230722"/>
                    <a:pt x="1862406" y="246160"/>
                  </a:cubicBezTo>
                  <a:cubicBezTo>
                    <a:pt x="1846968" y="261598"/>
                    <a:pt x="1826029" y="270271"/>
                    <a:pt x="1804197" y="270271"/>
                  </a:cubicBezTo>
                  <a:lnTo>
                    <a:pt x="82320" y="270271"/>
                  </a:lnTo>
                  <a:cubicBezTo>
                    <a:pt x="60488" y="270271"/>
                    <a:pt x="39549" y="261598"/>
                    <a:pt x="24111" y="246160"/>
                  </a:cubicBezTo>
                  <a:cubicBezTo>
                    <a:pt x="8673" y="230722"/>
                    <a:pt x="0" y="209784"/>
                    <a:pt x="0" y="187951"/>
                  </a:cubicBezTo>
                  <a:lnTo>
                    <a:pt x="0" y="82320"/>
                  </a:lnTo>
                  <a:cubicBezTo>
                    <a:pt x="0" y="60488"/>
                    <a:pt x="8673" y="39549"/>
                    <a:pt x="24111" y="24111"/>
                  </a:cubicBezTo>
                  <a:cubicBezTo>
                    <a:pt x="39549" y="8673"/>
                    <a:pt x="60488" y="0"/>
                    <a:pt x="82320" y="0"/>
                  </a:cubicBezTo>
                  <a:close/>
                </a:path>
              </a:pathLst>
            </a:custGeom>
            <a:solidFill>
              <a:srgbClr val="4A425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757321" y="5974699"/>
            <a:ext cx="9404646" cy="1347353"/>
            <a:chOff x="0" y="0"/>
            <a:chExt cx="1886517" cy="270271"/>
          </a:xfrm>
        </p:grpSpPr>
        <p:sp>
          <p:nvSpPr>
            <p:cNvPr name="Freeform 6" id="6"/>
            <p:cNvSpPr/>
            <p:nvPr/>
          </p:nvSpPr>
          <p:spPr>
            <a:xfrm flipH="false" flipV="false" rot="0">
              <a:off x="0" y="0"/>
              <a:ext cx="1886517" cy="270271"/>
            </a:xfrm>
            <a:custGeom>
              <a:avLst/>
              <a:gdLst/>
              <a:ahLst/>
              <a:cxnLst/>
              <a:rect r="r" b="b" t="t" l="l"/>
              <a:pathLst>
                <a:path h="270271" w="1886517">
                  <a:moveTo>
                    <a:pt x="82320" y="0"/>
                  </a:moveTo>
                  <a:lnTo>
                    <a:pt x="1804197" y="0"/>
                  </a:lnTo>
                  <a:cubicBezTo>
                    <a:pt x="1826029" y="0"/>
                    <a:pt x="1846968" y="8673"/>
                    <a:pt x="1862406" y="24111"/>
                  </a:cubicBezTo>
                  <a:cubicBezTo>
                    <a:pt x="1877844" y="39549"/>
                    <a:pt x="1886517" y="60488"/>
                    <a:pt x="1886517" y="82320"/>
                  </a:cubicBezTo>
                  <a:lnTo>
                    <a:pt x="1886517" y="187951"/>
                  </a:lnTo>
                  <a:cubicBezTo>
                    <a:pt x="1886517" y="209784"/>
                    <a:pt x="1877844" y="230722"/>
                    <a:pt x="1862406" y="246160"/>
                  </a:cubicBezTo>
                  <a:cubicBezTo>
                    <a:pt x="1846968" y="261598"/>
                    <a:pt x="1826029" y="270271"/>
                    <a:pt x="1804197" y="270271"/>
                  </a:cubicBezTo>
                  <a:lnTo>
                    <a:pt x="82320" y="270271"/>
                  </a:lnTo>
                  <a:cubicBezTo>
                    <a:pt x="60488" y="270271"/>
                    <a:pt x="39549" y="261598"/>
                    <a:pt x="24111" y="246160"/>
                  </a:cubicBezTo>
                  <a:cubicBezTo>
                    <a:pt x="8673" y="230722"/>
                    <a:pt x="0" y="209784"/>
                    <a:pt x="0" y="187951"/>
                  </a:cubicBezTo>
                  <a:lnTo>
                    <a:pt x="0" y="82320"/>
                  </a:lnTo>
                  <a:cubicBezTo>
                    <a:pt x="0" y="60488"/>
                    <a:pt x="8673" y="39549"/>
                    <a:pt x="24111" y="24111"/>
                  </a:cubicBezTo>
                  <a:cubicBezTo>
                    <a:pt x="39549" y="8673"/>
                    <a:pt x="60488" y="0"/>
                    <a:pt x="82320" y="0"/>
                  </a:cubicBezTo>
                  <a:close/>
                </a:path>
              </a:pathLst>
            </a:custGeom>
            <a:solidFill>
              <a:srgbClr val="4A425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963299" y="1067562"/>
            <a:ext cx="6833467" cy="1751076"/>
          </a:xfrm>
          <a:custGeom>
            <a:avLst/>
            <a:gdLst/>
            <a:ahLst/>
            <a:cxnLst/>
            <a:rect r="r" b="b" t="t" l="l"/>
            <a:pathLst>
              <a:path h="1751076" w="6833467">
                <a:moveTo>
                  <a:pt x="0" y="0"/>
                </a:moveTo>
                <a:lnTo>
                  <a:pt x="6833467" y="0"/>
                </a:lnTo>
                <a:lnTo>
                  <a:pt x="6833467" y="1751076"/>
                </a:lnTo>
                <a:lnTo>
                  <a:pt x="0" y="1751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963299" y="5755606"/>
            <a:ext cx="6833467" cy="1751076"/>
          </a:xfrm>
          <a:custGeom>
            <a:avLst/>
            <a:gdLst/>
            <a:ahLst/>
            <a:cxnLst/>
            <a:rect r="r" b="b" t="t" l="l"/>
            <a:pathLst>
              <a:path h="1751076" w="6833467">
                <a:moveTo>
                  <a:pt x="0" y="0"/>
                </a:moveTo>
                <a:lnTo>
                  <a:pt x="6833467" y="0"/>
                </a:lnTo>
                <a:lnTo>
                  <a:pt x="6833467" y="1751076"/>
                </a:lnTo>
                <a:lnTo>
                  <a:pt x="0" y="1751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990600"/>
            <a:ext cx="8407369" cy="952500"/>
          </a:xfrm>
          <a:prstGeom prst="rect">
            <a:avLst/>
          </a:prstGeom>
        </p:spPr>
        <p:txBody>
          <a:bodyPr anchor="t" rtlCol="false" tIns="0" lIns="0" bIns="0" rIns="0">
            <a:spAutoFit/>
          </a:bodyPr>
          <a:lstStyle/>
          <a:p>
            <a:pPr>
              <a:lnSpc>
                <a:spcPts val="6900"/>
              </a:lnSpc>
            </a:pPr>
            <a:r>
              <a:rPr lang="en-US" sz="6000">
                <a:solidFill>
                  <a:srgbClr val="000000"/>
                </a:solidFill>
                <a:latin typeface="Poppins Bold"/>
              </a:rPr>
              <a:t>Day 1 </a:t>
            </a:r>
          </a:p>
        </p:txBody>
      </p:sp>
      <p:sp>
        <p:nvSpPr>
          <p:cNvPr name="TextBox 11" id="11"/>
          <p:cNvSpPr txBox="true"/>
          <p:nvPr/>
        </p:nvSpPr>
        <p:spPr>
          <a:xfrm rot="0">
            <a:off x="11964355" y="1369377"/>
            <a:ext cx="6536344" cy="1118870"/>
          </a:xfrm>
          <a:prstGeom prst="rect">
            <a:avLst/>
          </a:prstGeom>
        </p:spPr>
        <p:txBody>
          <a:bodyPr anchor="t" rtlCol="false" tIns="0" lIns="0" bIns="0" rIns="0">
            <a:spAutoFit/>
          </a:bodyPr>
          <a:lstStyle/>
          <a:p>
            <a:pPr>
              <a:lnSpc>
                <a:spcPts val="4255"/>
              </a:lnSpc>
            </a:pPr>
            <a:r>
              <a:rPr lang="en-US" sz="3700">
                <a:solidFill>
                  <a:srgbClr val="FFFFFF"/>
                </a:solidFill>
                <a:latin typeface="Poppins Bold"/>
              </a:rPr>
              <a:t>Software Development Lifecycle</a:t>
            </a:r>
          </a:p>
        </p:txBody>
      </p:sp>
      <p:sp>
        <p:nvSpPr>
          <p:cNvPr name="TextBox 12" id="12"/>
          <p:cNvSpPr txBox="true"/>
          <p:nvPr/>
        </p:nvSpPr>
        <p:spPr>
          <a:xfrm rot="0">
            <a:off x="11964355" y="6057422"/>
            <a:ext cx="6303412" cy="1118870"/>
          </a:xfrm>
          <a:prstGeom prst="rect">
            <a:avLst/>
          </a:prstGeom>
        </p:spPr>
        <p:txBody>
          <a:bodyPr anchor="t" rtlCol="false" tIns="0" lIns="0" bIns="0" rIns="0">
            <a:spAutoFit/>
          </a:bodyPr>
          <a:lstStyle/>
          <a:p>
            <a:pPr>
              <a:lnSpc>
                <a:spcPts val="4255"/>
              </a:lnSpc>
            </a:pPr>
            <a:r>
              <a:rPr lang="en-US" sz="3700">
                <a:solidFill>
                  <a:srgbClr val="FFFFFF"/>
                </a:solidFill>
                <a:latin typeface="Poppins Bold"/>
              </a:rPr>
              <a:t>Introduction to Agile Developemnt</a:t>
            </a:r>
          </a:p>
        </p:txBody>
      </p:sp>
      <p:sp>
        <p:nvSpPr>
          <p:cNvPr name="TextBox 13" id="13"/>
          <p:cNvSpPr txBox="true"/>
          <p:nvPr/>
        </p:nvSpPr>
        <p:spPr>
          <a:xfrm rot="0">
            <a:off x="1028700" y="2581274"/>
            <a:ext cx="8407369" cy="3752850"/>
          </a:xfrm>
          <a:prstGeom prst="rect">
            <a:avLst/>
          </a:prstGeom>
        </p:spPr>
        <p:txBody>
          <a:bodyPr anchor="t" rtlCol="false" tIns="0" lIns="0" bIns="0" rIns="0">
            <a:spAutoFit/>
          </a:bodyPr>
          <a:lstStyle/>
          <a:p>
            <a:pPr algn="just" marL="647697" indent="-323848" lvl="1">
              <a:lnSpc>
                <a:spcPts val="2999"/>
              </a:lnSpc>
              <a:buFont typeface="Arial"/>
              <a:buChar char="•"/>
            </a:pPr>
            <a:r>
              <a:rPr lang="en-US" sz="2999">
                <a:solidFill>
                  <a:srgbClr val="000000"/>
                </a:solidFill>
                <a:latin typeface="Poppins"/>
              </a:rPr>
              <a:t>Software Development Life Cycle or </a:t>
            </a:r>
            <a:r>
              <a:rPr lang="en-US" sz="2999">
                <a:solidFill>
                  <a:srgbClr val="000000"/>
                </a:solidFill>
                <a:latin typeface="Poppins Bold"/>
              </a:rPr>
              <a:t>SDLC </a:t>
            </a:r>
            <a:r>
              <a:rPr lang="en-US" sz="2999">
                <a:solidFill>
                  <a:srgbClr val="000000"/>
                </a:solidFill>
                <a:latin typeface="Poppins"/>
              </a:rPr>
              <a:t>is a structured framework that outlines the various stages and activities involved in developing software applications or systems. The SDLC provides a systematic approach to software development, ensuring that projects are well-organized, efficient, and produce high-quality software that meets user requirements.</a:t>
            </a:r>
          </a:p>
        </p:txBody>
      </p:sp>
      <p:sp>
        <p:nvSpPr>
          <p:cNvPr name="Freeform 14" id="14"/>
          <p:cNvSpPr/>
          <p:nvPr/>
        </p:nvSpPr>
        <p:spPr>
          <a:xfrm flipH="false" flipV="false" rot="0">
            <a:off x="10490529" y="1598381"/>
            <a:ext cx="700373" cy="723900"/>
          </a:xfrm>
          <a:custGeom>
            <a:avLst/>
            <a:gdLst/>
            <a:ahLst/>
            <a:cxnLst/>
            <a:rect r="r" b="b" t="t" l="l"/>
            <a:pathLst>
              <a:path h="723900" w="700373">
                <a:moveTo>
                  <a:pt x="0" y="0"/>
                </a:moveTo>
                <a:lnTo>
                  <a:pt x="700374" y="0"/>
                </a:lnTo>
                <a:lnTo>
                  <a:pt x="700374" y="723900"/>
                </a:lnTo>
                <a:lnTo>
                  <a:pt x="0" y="723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0482783" y="6286425"/>
            <a:ext cx="700373" cy="723900"/>
          </a:xfrm>
          <a:custGeom>
            <a:avLst/>
            <a:gdLst/>
            <a:ahLst/>
            <a:cxnLst/>
            <a:rect r="r" b="b" t="t" l="l"/>
            <a:pathLst>
              <a:path h="723900" w="700373">
                <a:moveTo>
                  <a:pt x="0" y="0"/>
                </a:moveTo>
                <a:lnTo>
                  <a:pt x="700373" y="0"/>
                </a:lnTo>
                <a:lnTo>
                  <a:pt x="700373" y="723900"/>
                </a:lnTo>
                <a:lnTo>
                  <a:pt x="0" y="723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700" y="6669244"/>
            <a:ext cx="8407369" cy="3009900"/>
          </a:xfrm>
          <a:prstGeom prst="rect">
            <a:avLst/>
          </a:prstGeom>
        </p:spPr>
        <p:txBody>
          <a:bodyPr anchor="t" rtlCol="false" tIns="0" lIns="0" bIns="0" rIns="0">
            <a:spAutoFit/>
          </a:bodyPr>
          <a:lstStyle/>
          <a:p>
            <a:pPr algn="just" marL="647697" indent="-323848" lvl="1">
              <a:lnSpc>
                <a:spcPts val="2999"/>
              </a:lnSpc>
              <a:buFont typeface="Arial"/>
              <a:buChar char="•"/>
            </a:pPr>
            <a:r>
              <a:rPr lang="en-US" sz="2999">
                <a:solidFill>
                  <a:srgbClr val="000000"/>
                </a:solidFill>
                <a:latin typeface="Poppins Bold"/>
              </a:rPr>
              <a:t>Agile development</a:t>
            </a:r>
            <a:r>
              <a:rPr lang="en-US" sz="2999">
                <a:solidFill>
                  <a:srgbClr val="000000"/>
                </a:solidFill>
                <a:latin typeface="Poppins"/>
              </a:rPr>
              <a:t> is an approach to software development that emphasizes flexibility, collaboration, and iterative progress. It aims to deliver high-quality software in a more responsive and adaptive manner compared to traditional linear approaches like the Waterfall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7096" y="3635668"/>
            <a:ext cx="21982192" cy="12319735"/>
            <a:chOff x="0" y="0"/>
            <a:chExt cx="1450285" cy="812800"/>
          </a:xfrm>
        </p:grpSpPr>
        <p:sp>
          <p:nvSpPr>
            <p:cNvPr name="Freeform 3" id="3"/>
            <p:cNvSpPr/>
            <p:nvPr/>
          </p:nvSpPr>
          <p:spPr>
            <a:xfrm flipH="false" flipV="false" rot="0">
              <a:off x="0" y="0"/>
              <a:ext cx="1450285" cy="812800"/>
            </a:xfrm>
            <a:custGeom>
              <a:avLst/>
              <a:gdLst/>
              <a:ahLst/>
              <a:cxnLst/>
              <a:rect r="r" b="b" t="t" l="l"/>
              <a:pathLst>
                <a:path h="812800" w="1450285">
                  <a:moveTo>
                    <a:pt x="725143" y="0"/>
                  </a:moveTo>
                  <a:cubicBezTo>
                    <a:pt x="324657" y="0"/>
                    <a:pt x="0" y="181951"/>
                    <a:pt x="0" y="406400"/>
                  </a:cubicBezTo>
                  <a:cubicBezTo>
                    <a:pt x="0" y="630849"/>
                    <a:pt x="324657" y="812800"/>
                    <a:pt x="725143" y="812800"/>
                  </a:cubicBezTo>
                  <a:cubicBezTo>
                    <a:pt x="1125628" y="812800"/>
                    <a:pt x="1450285" y="630849"/>
                    <a:pt x="1450285" y="406400"/>
                  </a:cubicBezTo>
                  <a:cubicBezTo>
                    <a:pt x="1450285" y="181951"/>
                    <a:pt x="1125628" y="0"/>
                    <a:pt x="725143" y="0"/>
                  </a:cubicBezTo>
                </a:path>
              </a:pathLst>
            </a:custGeom>
            <a:solidFill>
              <a:srgbClr val="4A425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39570" y="3964070"/>
            <a:ext cx="2148940" cy="2148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676734" y="3964070"/>
            <a:ext cx="2148940" cy="21489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748861" y="2889600"/>
            <a:ext cx="2148940" cy="214894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367443" y="2889600"/>
            <a:ext cx="2148940" cy="21489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072184" y="2561198"/>
            <a:ext cx="2148940" cy="21489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7E43C8"/>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664527" y="4186374"/>
            <a:ext cx="1704334" cy="1704334"/>
          </a:xfrm>
          <a:custGeom>
            <a:avLst/>
            <a:gdLst/>
            <a:ahLst/>
            <a:cxnLst/>
            <a:rect r="r" b="b" t="t" l="l"/>
            <a:pathLst>
              <a:path h="1704334" w="1704334">
                <a:moveTo>
                  <a:pt x="0" y="0"/>
                </a:moveTo>
                <a:lnTo>
                  <a:pt x="1704334" y="0"/>
                </a:lnTo>
                <a:lnTo>
                  <a:pt x="1704334" y="1704333"/>
                </a:lnTo>
                <a:lnTo>
                  <a:pt x="0" y="17043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4953412" y="3319233"/>
            <a:ext cx="1753871" cy="1223325"/>
          </a:xfrm>
          <a:custGeom>
            <a:avLst/>
            <a:gdLst/>
            <a:ahLst/>
            <a:cxnLst/>
            <a:rect r="r" b="b" t="t" l="l"/>
            <a:pathLst>
              <a:path h="1223325" w="1753871">
                <a:moveTo>
                  <a:pt x="0" y="0"/>
                </a:moveTo>
                <a:lnTo>
                  <a:pt x="1753871" y="0"/>
                </a:lnTo>
                <a:lnTo>
                  <a:pt x="1753871" y="1223325"/>
                </a:lnTo>
                <a:lnTo>
                  <a:pt x="0" y="122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5218100" y="4431104"/>
            <a:ext cx="1113265" cy="1214873"/>
          </a:xfrm>
          <a:custGeom>
            <a:avLst/>
            <a:gdLst/>
            <a:ahLst/>
            <a:cxnLst/>
            <a:rect r="r" b="b" t="t" l="l"/>
            <a:pathLst>
              <a:path h="1214873" w="1113265">
                <a:moveTo>
                  <a:pt x="0" y="0"/>
                </a:moveTo>
                <a:lnTo>
                  <a:pt x="1113265" y="0"/>
                </a:lnTo>
                <a:lnTo>
                  <a:pt x="1113265" y="1214873"/>
                </a:lnTo>
                <a:lnTo>
                  <a:pt x="0" y="1214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8350109" y="3009384"/>
            <a:ext cx="1593092" cy="1252568"/>
          </a:xfrm>
          <a:custGeom>
            <a:avLst/>
            <a:gdLst/>
            <a:ahLst/>
            <a:cxnLst/>
            <a:rect r="r" b="b" t="t" l="l"/>
            <a:pathLst>
              <a:path h="1252568" w="1593092">
                <a:moveTo>
                  <a:pt x="0" y="0"/>
                </a:moveTo>
                <a:lnTo>
                  <a:pt x="1593091" y="0"/>
                </a:lnTo>
                <a:lnTo>
                  <a:pt x="1593091" y="1252568"/>
                </a:lnTo>
                <a:lnTo>
                  <a:pt x="0" y="12525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1922620" y="3304618"/>
            <a:ext cx="1285332" cy="1318904"/>
          </a:xfrm>
          <a:custGeom>
            <a:avLst/>
            <a:gdLst/>
            <a:ahLst/>
            <a:cxnLst/>
            <a:rect r="r" b="b" t="t" l="l"/>
            <a:pathLst>
              <a:path h="1318904" w="1285332">
                <a:moveTo>
                  <a:pt x="0" y="0"/>
                </a:moveTo>
                <a:lnTo>
                  <a:pt x="1285332" y="0"/>
                </a:lnTo>
                <a:lnTo>
                  <a:pt x="1285332" y="1318905"/>
                </a:lnTo>
                <a:lnTo>
                  <a:pt x="0" y="13189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5728023" y="533400"/>
            <a:ext cx="6837263" cy="952500"/>
          </a:xfrm>
          <a:prstGeom prst="rect">
            <a:avLst/>
          </a:prstGeom>
        </p:spPr>
        <p:txBody>
          <a:bodyPr anchor="t" rtlCol="false" tIns="0" lIns="0" bIns="0" rIns="0">
            <a:spAutoFit/>
          </a:bodyPr>
          <a:lstStyle/>
          <a:p>
            <a:pPr algn="ctr">
              <a:lnSpc>
                <a:spcPts val="6900"/>
              </a:lnSpc>
            </a:pPr>
            <a:r>
              <a:rPr lang="en-US" sz="6000">
                <a:solidFill>
                  <a:srgbClr val="000000"/>
                </a:solidFill>
                <a:latin typeface="Poppins Bold"/>
              </a:rPr>
              <a:t>Day 2</a:t>
            </a:r>
          </a:p>
        </p:txBody>
      </p:sp>
      <p:sp>
        <p:nvSpPr>
          <p:cNvPr name="TextBox 26" id="26"/>
          <p:cNvSpPr txBox="true"/>
          <p:nvPr/>
        </p:nvSpPr>
        <p:spPr>
          <a:xfrm rot="0">
            <a:off x="1679580" y="6484002"/>
            <a:ext cx="1668920" cy="588848"/>
          </a:xfrm>
          <a:prstGeom prst="rect">
            <a:avLst/>
          </a:prstGeom>
        </p:spPr>
        <p:txBody>
          <a:bodyPr anchor="t" rtlCol="false" tIns="0" lIns="0" bIns="0" rIns="0">
            <a:spAutoFit/>
          </a:bodyPr>
          <a:lstStyle/>
          <a:p>
            <a:pPr algn="ctr">
              <a:lnSpc>
                <a:spcPts val="2261"/>
              </a:lnSpc>
            </a:pPr>
            <a:r>
              <a:rPr lang="en-US" sz="1966" spc="-58">
                <a:solidFill>
                  <a:srgbClr val="FFFFFF"/>
                </a:solidFill>
                <a:latin typeface="Poppins Bold"/>
              </a:rPr>
              <a:t>Agile Lifecycle</a:t>
            </a:r>
          </a:p>
        </p:txBody>
      </p:sp>
      <p:sp>
        <p:nvSpPr>
          <p:cNvPr name="TextBox 27" id="27"/>
          <p:cNvSpPr txBox="true"/>
          <p:nvPr/>
        </p:nvSpPr>
        <p:spPr>
          <a:xfrm rot="0">
            <a:off x="4864301" y="5407549"/>
            <a:ext cx="1918059" cy="588848"/>
          </a:xfrm>
          <a:prstGeom prst="rect">
            <a:avLst/>
          </a:prstGeom>
        </p:spPr>
        <p:txBody>
          <a:bodyPr anchor="t" rtlCol="false" tIns="0" lIns="0" bIns="0" rIns="0">
            <a:spAutoFit/>
          </a:bodyPr>
          <a:lstStyle/>
          <a:p>
            <a:pPr algn="ctr">
              <a:lnSpc>
                <a:spcPts val="2261"/>
              </a:lnSpc>
            </a:pPr>
            <a:r>
              <a:rPr lang="en-US" sz="1966" spc="-58">
                <a:solidFill>
                  <a:srgbClr val="FFFFFF"/>
                </a:solidFill>
                <a:latin typeface="Poppins Bold"/>
              </a:rPr>
              <a:t>Scrum Fundamentals</a:t>
            </a:r>
          </a:p>
        </p:txBody>
      </p:sp>
      <p:sp>
        <p:nvSpPr>
          <p:cNvPr name="TextBox 28" id="28"/>
          <p:cNvSpPr txBox="true"/>
          <p:nvPr/>
        </p:nvSpPr>
        <p:spPr>
          <a:xfrm rot="0">
            <a:off x="11099137" y="5407549"/>
            <a:ext cx="2932298" cy="588848"/>
          </a:xfrm>
          <a:prstGeom prst="rect">
            <a:avLst/>
          </a:prstGeom>
        </p:spPr>
        <p:txBody>
          <a:bodyPr anchor="t" rtlCol="false" tIns="0" lIns="0" bIns="0" rIns="0">
            <a:spAutoFit/>
          </a:bodyPr>
          <a:lstStyle/>
          <a:p>
            <a:pPr algn="ctr">
              <a:lnSpc>
                <a:spcPts val="2261"/>
              </a:lnSpc>
            </a:pPr>
            <a:r>
              <a:rPr lang="en-US" sz="1966" spc="-58">
                <a:solidFill>
                  <a:srgbClr val="FFFFFF"/>
                </a:solidFill>
                <a:latin typeface="Poppins Bold"/>
              </a:rPr>
              <a:t>Planning and  Estimation in Agile</a:t>
            </a:r>
          </a:p>
        </p:txBody>
      </p:sp>
      <p:sp>
        <p:nvSpPr>
          <p:cNvPr name="TextBox 29" id="29"/>
          <p:cNvSpPr txBox="true"/>
          <p:nvPr/>
        </p:nvSpPr>
        <p:spPr>
          <a:xfrm rot="0">
            <a:off x="14676734" y="6484002"/>
            <a:ext cx="2148940" cy="588848"/>
          </a:xfrm>
          <a:prstGeom prst="rect">
            <a:avLst/>
          </a:prstGeom>
        </p:spPr>
        <p:txBody>
          <a:bodyPr anchor="t" rtlCol="false" tIns="0" lIns="0" bIns="0" rIns="0">
            <a:spAutoFit/>
          </a:bodyPr>
          <a:lstStyle/>
          <a:p>
            <a:pPr algn="ctr">
              <a:lnSpc>
                <a:spcPts val="2261"/>
              </a:lnSpc>
            </a:pPr>
            <a:r>
              <a:rPr lang="en-US" sz="1966" spc="-58">
                <a:solidFill>
                  <a:srgbClr val="FFFFFF"/>
                </a:solidFill>
                <a:latin typeface="Poppins Bold"/>
              </a:rPr>
              <a:t>Burnup and Burndown chart</a:t>
            </a:r>
          </a:p>
        </p:txBody>
      </p:sp>
      <p:sp>
        <p:nvSpPr>
          <p:cNvPr name="TextBox 30" id="30"/>
          <p:cNvSpPr txBox="true"/>
          <p:nvPr/>
        </p:nvSpPr>
        <p:spPr>
          <a:xfrm rot="0">
            <a:off x="1043469" y="7208156"/>
            <a:ext cx="2946451" cy="2628900"/>
          </a:xfrm>
          <a:prstGeom prst="rect">
            <a:avLst/>
          </a:prstGeom>
        </p:spPr>
        <p:txBody>
          <a:bodyPr anchor="t" rtlCol="false" tIns="0" lIns="0" bIns="0" rIns="0">
            <a:spAutoFit/>
          </a:bodyPr>
          <a:lstStyle/>
          <a:p>
            <a:pPr algn="just">
              <a:lnSpc>
                <a:spcPts val="1896"/>
              </a:lnSpc>
            </a:pPr>
            <a:r>
              <a:rPr lang="en-US" sz="1580">
                <a:solidFill>
                  <a:srgbClr val="FFFFFF"/>
                </a:solidFill>
                <a:latin typeface="Poppins"/>
              </a:rPr>
              <a:t>The Agile lifecycle emphasizes continuous collaboration, flexibility, and responsiveness to changes throughout the development process. It is typically structured into a series of short iterations or sprints, each of which results in a potentially shippable product increment.</a:t>
            </a:r>
          </a:p>
        </p:txBody>
      </p:sp>
      <p:sp>
        <p:nvSpPr>
          <p:cNvPr name="TextBox 31" id="31"/>
          <p:cNvSpPr txBox="true"/>
          <p:nvPr/>
        </p:nvSpPr>
        <p:spPr>
          <a:xfrm rot="0">
            <a:off x="4352760" y="6131704"/>
            <a:ext cx="2946451" cy="2390775"/>
          </a:xfrm>
          <a:prstGeom prst="rect">
            <a:avLst/>
          </a:prstGeom>
        </p:spPr>
        <p:txBody>
          <a:bodyPr anchor="t" rtlCol="false" tIns="0" lIns="0" bIns="0" rIns="0">
            <a:spAutoFit/>
          </a:bodyPr>
          <a:lstStyle/>
          <a:p>
            <a:pPr algn="just">
              <a:lnSpc>
                <a:spcPts val="1896"/>
              </a:lnSpc>
            </a:pPr>
            <a:r>
              <a:rPr lang="en-US" sz="1580">
                <a:solidFill>
                  <a:srgbClr val="FFFFFF"/>
                </a:solidFill>
                <a:latin typeface="Poppins"/>
              </a:rPr>
              <a:t>Scrum is a popular agile framework used for managing complex projects, primarily in software development but applicable to various industries. </a:t>
            </a:r>
          </a:p>
          <a:p>
            <a:pPr algn="just">
              <a:lnSpc>
                <a:spcPts val="1896"/>
              </a:lnSpc>
            </a:pPr>
            <a:r>
              <a:rPr lang="en-US" sz="1580">
                <a:solidFill>
                  <a:srgbClr val="FFFFFF"/>
                </a:solidFill>
                <a:latin typeface="Poppins Bold"/>
              </a:rPr>
              <a:t>Scrum Team:</a:t>
            </a:r>
          </a:p>
          <a:p>
            <a:pPr algn="just" marL="341171" indent="-170586" lvl="1">
              <a:lnSpc>
                <a:spcPts val="1896"/>
              </a:lnSpc>
              <a:buFont typeface="Arial"/>
              <a:buChar char="•"/>
            </a:pPr>
            <a:r>
              <a:rPr lang="en-US" sz="1580">
                <a:solidFill>
                  <a:srgbClr val="FFFFFF"/>
                </a:solidFill>
                <a:latin typeface="Poppins"/>
              </a:rPr>
              <a:t>Product Owner</a:t>
            </a:r>
          </a:p>
          <a:p>
            <a:pPr algn="just" marL="341171" indent="-170586" lvl="1">
              <a:lnSpc>
                <a:spcPts val="1896"/>
              </a:lnSpc>
              <a:buFont typeface="Arial"/>
              <a:buChar char="•"/>
            </a:pPr>
            <a:r>
              <a:rPr lang="en-US" sz="1580">
                <a:solidFill>
                  <a:srgbClr val="FFFFFF"/>
                </a:solidFill>
                <a:latin typeface="Poppins"/>
              </a:rPr>
              <a:t>Scrum Master</a:t>
            </a:r>
          </a:p>
          <a:p>
            <a:pPr algn="just" marL="341171" indent="-170586" lvl="1">
              <a:lnSpc>
                <a:spcPts val="1896"/>
              </a:lnSpc>
              <a:buFont typeface="Arial"/>
              <a:buChar char="•"/>
            </a:pPr>
            <a:r>
              <a:rPr lang="en-US" sz="1580">
                <a:solidFill>
                  <a:srgbClr val="FFFFFF"/>
                </a:solidFill>
                <a:latin typeface="Poppins"/>
              </a:rPr>
              <a:t>Development Team</a:t>
            </a:r>
          </a:p>
        </p:txBody>
      </p:sp>
      <p:sp>
        <p:nvSpPr>
          <p:cNvPr name="TextBox 32" id="32"/>
          <p:cNvSpPr txBox="true"/>
          <p:nvPr/>
        </p:nvSpPr>
        <p:spPr>
          <a:xfrm rot="0">
            <a:off x="7818647" y="5133975"/>
            <a:ext cx="2650707" cy="305429"/>
          </a:xfrm>
          <a:prstGeom prst="rect">
            <a:avLst/>
          </a:prstGeom>
        </p:spPr>
        <p:txBody>
          <a:bodyPr anchor="t" rtlCol="false" tIns="0" lIns="0" bIns="0" rIns="0">
            <a:spAutoFit/>
          </a:bodyPr>
          <a:lstStyle/>
          <a:p>
            <a:pPr algn="ctr">
              <a:lnSpc>
                <a:spcPts val="2261"/>
              </a:lnSpc>
            </a:pPr>
            <a:r>
              <a:rPr lang="en-US" sz="1966" spc="-58">
                <a:solidFill>
                  <a:srgbClr val="FFFFFF"/>
                </a:solidFill>
                <a:latin typeface="Poppins Bold"/>
              </a:rPr>
              <a:t>Kanban</a:t>
            </a:r>
          </a:p>
        </p:txBody>
      </p:sp>
      <p:sp>
        <p:nvSpPr>
          <p:cNvPr name="TextBox 33" id="33"/>
          <p:cNvSpPr txBox="true"/>
          <p:nvPr/>
        </p:nvSpPr>
        <p:spPr>
          <a:xfrm rot="0">
            <a:off x="7673429" y="5624895"/>
            <a:ext cx="2946451" cy="4057650"/>
          </a:xfrm>
          <a:prstGeom prst="rect">
            <a:avLst/>
          </a:prstGeom>
        </p:spPr>
        <p:txBody>
          <a:bodyPr anchor="t" rtlCol="false" tIns="0" lIns="0" bIns="0" rIns="0">
            <a:spAutoFit/>
          </a:bodyPr>
          <a:lstStyle/>
          <a:p>
            <a:pPr algn="just">
              <a:lnSpc>
                <a:spcPts val="1896"/>
              </a:lnSpc>
            </a:pPr>
            <a:r>
              <a:rPr lang="en-US" sz="1580">
                <a:solidFill>
                  <a:srgbClr val="FFFFFF"/>
                </a:solidFill>
                <a:latin typeface="Poppins"/>
              </a:rPr>
              <a:t>Kanban is an agile framework used for visualizing work, optimizing workflow, and improving the efficiency of processes. Originating from lean manufacturing principles, Kanban has been widely adopted in software development and other knowledge work domains. It provides a flexible approach to managing tasks, promoting transparency, continuous improvement, and a focus on delivering value.</a:t>
            </a:r>
          </a:p>
        </p:txBody>
      </p:sp>
      <p:sp>
        <p:nvSpPr>
          <p:cNvPr name="TextBox 34" id="34"/>
          <p:cNvSpPr txBox="true"/>
          <p:nvPr/>
        </p:nvSpPr>
        <p:spPr>
          <a:xfrm rot="0">
            <a:off x="10991355" y="6131704"/>
            <a:ext cx="2946451" cy="3581400"/>
          </a:xfrm>
          <a:prstGeom prst="rect">
            <a:avLst/>
          </a:prstGeom>
        </p:spPr>
        <p:txBody>
          <a:bodyPr anchor="t" rtlCol="false" tIns="0" lIns="0" bIns="0" rIns="0">
            <a:spAutoFit/>
          </a:bodyPr>
          <a:lstStyle/>
          <a:p>
            <a:pPr algn="just">
              <a:lnSpc>
                <a:spcPts val="1896"/>
              </a:lnSpc>
            </a:pPr>
            <a:r>
              <a:rPr lang="en-US" sz="1580">
                <a:solidFill>
                  <a:srgbClr val="FFFFFF"/>
                </a:solidFill>
                <a:latin typeface="Poppins Bold"/>
              </a:rPr>
              <a:t>Agile planning</a:t>
            </a:r>
            <a:r>
              <a:rPr lang="en-US" sz="1580">
                <a:solidFill>
                  <a:srgbClr val="FFFFFF"/>
                </a:solidFill>
                <a:latin typeface="Poppins"/>
              </a:rPr>
              <a:t> involves determining what work needs to be done, in what order, and how it will be accomplished. Instead of creating detailed plans for the entire project upfront, Agile teams plan in short cycles to adapt to changing requirements and feedback.</a:t>
            </a:r>
          </a:p>
          <a:p>
            <a:pPr algn="just">
              <a:lnSpc>
                <a:spcPts val="1896"/>
              </a:lnSpc>
            </a:pPr>
          </a:p>
          <a:p>
            <a:pPr algn="just">
              <a:lnSpc>
                <a:spcPts val="1896"/>
              </a:lnSpc>
            </a:pPr>
            <a:r>
              <a:rPr lang="en-US" sz="1580">
                <a:solidFill>
                  <a:srgbClr val="FFFFFF"/>
                </a:solidFill>
                <a:latin typeface="Poppins Bold"/>
              </a:rPr>
              <a:t>Estimation </a:t>
            </a:r>
            <a:r>
              <a:rPr lang="en-US" sz="1580">
                <a:solidFill>
                  <a:srgbClr val="FFFFFF"/>
                </a:solidFill>
                <a:latin typeface="Poppins"/>
              </a:rPr>
              <a:t>in Agile is about assessing the effort or relative size of tasks or work items.  </a:t>
            </a:r>
          </a:p>
        </p:txBody>
      </p:sp>
      <p:sp>
        <p:nvSpPr>
          <p:cNvPr name="TextBox 35" id="35"/>
          <p:cNvSpPr txBox="true"/>
          <p:nvPr/>
        </p:nvSpPr>
        <p:spPr>
          <a:xfrm rot="0">
            <a:off x="14277978" y="7208156"/>
            <a:ext cx="2946451" cy="1914525"/>
          </a:xfrm>
          <a:prstGeom prst="rect">
            <a:avLst/>
          </a:prstGeom>
        </p:spPr>
        <p:txBody>
          <a:bodyPr anchor="t" rtlCol="false" tIns="0" lIns="0" bIns="0" rIns="0">
            <a:spAutoFit/>
          </a:bodyPr>
          <a:lstStyle/>
          <a:p>
            <a:pPr algn="just">
              <a:lnSpc>
                <a:spcPts val="1896"/>
              </a:lnSpc>
            </a:pPr>
            <a:r>
              <a:rPr lang="en-US" sz="1580">
                <a:solidFill>
                  <a:srgbClr val="FFFFFF"/>
                </a:solidFill>
                <a:latin typeface="Poppins"/>
              </a:rPr>
              <a:t>A </a:t>
            </a:r>
            <a:r>
              <a:rPr lang="en-US" sz="1580">
                <a:solidFill>
                  <a:srgbClr val="FFFFFF"/>
                </a:solidFill>
                <a:latin typeface="Poppins Bold"/>
              </a:rPr>
              <a:t>burnup </a:t>
            </a:r>
            <a:r>
              <a:rPr lang="en-US" sz="1580">
                <a:solidFill>
                  <a:srgbClr val="FFFFFF"/>
                </a:solidFill>
                <a:latin typeface="Poppins"/>
              </a:rPr>
              <a:t>chart, also known as an "earned value chart," shows the accumulation of work completed over time.</a:t>
            </a:r>
          </a:p>
          <a:p>
            <a:pPr algn="just">
              <a:lnSpc>
                <a:spcPts val="1896"/>
              </a:lnSpc>
            </a:pPr>
            <a:r>
              <a:rPr lang="en-US" sz="1580">
                <a:solidFill>
                  <a:srgbClr val="FFFFFF"/>
                </a:solidFill>
                <a:latin typeface="Poppins"/>
              </a:rPr>
              <a:t>A </a:t>
            </a:r>
            <a:r>
              <a:rPr lang="en-US" sz="1580">
                <a:solidFill>
                  <a:srgbClr val="FFFFFF"/>
                </a:solidFill>
                <a:latin typeface="Poppins Bold"/>
              </a:rPr>
              <a:t>burndown</a:t>
            </a:r>
            <a:r>
              <a:rPr lang="en-US" sz="1580">
                <a:solidFill>
                  <a:srgbClr val="FFFFFF"/>
                </a:solidFill>
                <a:latin typeface="Poppins"/>
              </a:rPr>
              <a:t> chart visually represents the amount of work remaining in a project or iteration over time.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21096" y="-269957"/>
            <a:ext cx="12634095" cy="10857425"/>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path>
              </a:pathLst>
            </a:custGeom>
            <a:solidFill>
              <a:srgbClr val="4A425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581814">
            <a:off x="8167967" y="-937723"/>
            <a:ext cx="11179407" cy="1054917"/>
            <a:chOff x="0" y="0"/>
            <a:chExt cx="1302038" cy="122864"/>
          </a:xfrm>
        </p:grpSpPr>
        <p:sp>
          <p:nvSpPr>
            <p:cNvPr name="Freeform 6" id="6"/>
            <p:cNvSpPr/>
            <p:nvPr/>
          </p:nvSpPr>
          <p:spPr>
            <a:xfrm flipH="false" flipV="false" rot="0">
              <a:off x="0" y="0"/>
              <a:ext cx="1302038" cy="122864"/>
            </a:xfrm>
            <a:custGeom>
              <a:avLst/>
              <a:gdLst/>
              <a:ahLst/>
              <a:cxnLst/>
              <a:rect r="r" b="b" t="t" l="l"/>
              <a:pathLst>
                <a:path h="122864" w="1302038">
                  <a:moveTo>
                    <a:pt x="203200" y="0"/>
                  </a:moveTo>
                  <a:lnTo>
                    <a:pt x="1302038" y="0"/>
                  </a:lnTo>
                  <a:lnTo>
                    <a:pt x="1098838" y="122864"/>
                  </a:lnTo>
                  <a:lnTo>
                    <a:pt x="0" y="122864"/>
                  </a:lnTo>
                  <a:lnTo>
                    <a:pt x="203200" y="0"/>
                  </a:lnTo>
                </a:path>
              </a:pathLst>
            </a:custGeom>
            <a:solidFill>
              <a:srgbClr val="7E43C8"/>
            </a:solidFill>
          </p:spPr>
        </p:sp>
        <p:sp>
          <p:nvSpPr>
            <p:cNvPr name="TextBox 7" id="7"/>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846333" y="15256"/>
            <a:ext cx="6725918" cy="10572213"/>
            <a:chOff x="0" y="0"/>
            <a:chExt cx="14157706" cy="22253956"/>
          </a:xfrm>
        </p:grpSpPr>
        <p:sp>
          <p:nvSpPr>
            <p:cNvPr name="Freeform 9" id="9"/>
            <p:cNvSpPr/>
            <p:nvPr/>
          </p:nvSpPr>
          <p:spPr>
            <a:xfrm flipH="false" flipV="false" rot="0">
              <a:off x="0" y="0"/>
              <a:ext cx="14157706" cy="22253956"/>
            </a:xfrm>
            <a:custGeom>
              <a:avLst/>
              <a:gdLst/>
              <a:ahLst/>
              <a:cxnLst/>
              <a:rect r="r" b="b" t="t" l="l"/>
              <a:pathLst>
                <a:path h="22253956" w="14157706">
                  <a:moveTo>
                    <a:pt x="6542786" y="0"/>
                  </a:moveTo>
                  <a:lnTo>
                    <a:pt x="0" y="11206226"/>
                  </a:lnTo>
                  <a:lnTo>
                    <a:pt x="6323711" y="22253956"/>
                  </a:lnTo>
                  <a:lnTo>
                    <a:pt x="14157706" y="22253956"/>
                  </a:lnTo>
                  <a:lnTo>
                    <a:pt x="14157706" y="0"/>
                  </a:lnTo>
                  <a:close/>
                </a:path>
              </a:pathLst>
            </a:custGeom>
            <a:blipFill>
              <a:blip r:embed="rId2"/>
              <a:stretch>
                <a:fillRect l="-101855" t="0" r="-77586" b="0"/>
              </a:stretch>
            </a:blipFill>
          </p:spPr>
        </p:sp>
      </p:grpSp>
      <p:grpSp>
        <p:nvGrpSpPr>
          <p:cNvPr name="Group 10" id="10"/>
          <p:cNvGrpSpPr/>
          <p:nvPr/>
        </p:nvGrpSpPr>
        <p:grpSpPr>
          <a:xfrm rot="0">
            <a:off x="7698013" y="5565369"/>
            <a:ext cx="3321883" cy="3821398"/>
            <a:chOff x="0" y="0"/>
            <a:chExt cx="907181" cy="1043595"/>
          </a:xfrm>
        </p:grpSpPr>
        <p:sp>
          <p:nvSpPr>
            <p:cNvPr name="Freeform 11" id="11"/>
            <p:cNvSpPr/>
            <p:nvPr/>
          </p:nvSpPr>
          <p:spPr>
            <a:xfrm flipH="false" flipV="false" rot="0">
              <a:off x="0" y="0"/>
              <a:ext cx="907181" cy="1043595"/>
            </a:xfrm>
            <a:custGeom>
              <a:avLst/>
              <a:gdLst/>
              <a:ahLst/>
              <a:cxnLst/>
              <a:rect r="r" b="b" t="t" l="l"/>
              <a:pathLst>
                <a:path h="1043595" w="907181">
                  <a:moveTo>
                    <a:pt x="0" y="0"/>
                  </a:moveTo>
                  <a:lnTo>
                    <a:pt x="907181" y="0"/>
                  </a:lnTo>
                  <a:lnTo>
                    <a:pt x="907181" y="1043595"/>
                  </a:lnTo>
                  <a:lnTo>
                    <a:pt x="0" y="1043595"/>
                  </a:lnTo>
                  <a:lnTo>
                    <a:pt x="0" y="0"/>
                  </a:lnTo>
                </a:path>
              </a:pathLst>
            </a:custGeom>
            <a:solidFill>
              <a:srgbClr val="4A425F"/>
            </a:soli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581814">
            <a:off x="7946633" y="2063709"/>
            <a:ext cx="12860510" cy="733671"/>
            <a:chOff x="0" y="0"/>
            <a:chExt cx="2153673" cy="122864"/>
          </a:xfrm>
        </p:grpSpPr>
        <p:sp>
          <p:nvSpPr>
            <p:cNvPr name="Freeform 14" id="14"/>
            <p:cNvSpPr/>
            <p:nvPr/>
          </p:nvSpPr>
          <p:spPr>
            <a:xfrm flipH="false" flipV="false" rot="0">
              <a:off x="0" y="0"/>
              <a:ext cx="2153674" cy="122864"/>
            </a:xfrm>
            <a:custGeom>
              <a:avLst/>
              <a:gdLst/>
              <a:ahLst/>
              <a:cxnLst/>
              <a:rect r="r" b="b" t="t" l="l"/>
              <a:pathLst>
                <a:path h="122864" w="2153674">
                  <a:moveTo>
                    <a:pt x="203200" y="0"/>
                  </a:moveTo>
                  <a:lnTo>
                    <a:pt x="2153674" y="0"/>
                  </a:lnTo>
                  <a:lnTo>
                    <a:pt x="1950474" y="122864"/>
                  </a:lnTo>
                  <a:lnTo>
                    <a:pt x="0" y="122864"/>
                  </a:lnTo>
                  <a:lnTo>
                    <a:pt x="203200" y="0"/>
                  </a:lnTo>
                </a:path>
              </a:pathLst>
            </a:custGeom>
            <a:solidFill>
              <a:srgbClr val="7E43C8"/>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3172">
            <a:off x="7011226" y="8689454"/>
            <a:ext cx="14731324" cy="1413676"/>
            <a:chOff x="0" y="0"/>
            <a:chExt cx="1195869" cy="114760"/>
          </a:xfrm>
        </p:grpSpPr>
        <p:sp>
          <p:nvSpPr>
            <p:cNvPr name="Freeform 17" id="17"/>
            <p:cNvSpPr/>
            <p:nvPr/>
          </p:nvSpPr>
          <p:spPr>
            <a:xfrm flipH="false" flipV="false" rot="0">
              <a:off x="0" y="0"/>
              <a:ext cx="1195869" cy="114760"/>
            </a:xfrm>
            <a:custGeom>
              <a:avLst/>
              <a:gdLst/>
              <a:ahLst/>
              <a:cxnLst/>
              <a:rect r="r" b="b" t="t" l="l"/>
              <a:pathLst>
                <a:path h="114760" w="1195869">
                  <a:moveTo>
                    <a:pt x="992669" y="0"/>
                  </a:moveTo>
                  <a:lnTo>
                    <a:pt x="0" y="0"/>
                  </a:lnTo>
                  <a:lnTo>
                    <a:pt x="203200" y="114760"/>
                  </a:lnTo>
                  <a:lnTo>
                    <a:pt x="1195869" y="114760"/>
                  </a:lnTo>
                  <a:lnTo>
                    <a:pt x="992669" y="0"/>
                  </a:lnTo>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3613172">
            <a:off x="9305727" y="9681680"/>
            <a:ext cx="7207232" cy="691634"/>
            <a:chOff x="0" y="0"/>
            <a:chExt cx="1195869" cy="114760"/>
          </a:xfrm>
        </p:grpSpPr>
        <p:sp>
          <p:nvSpPr>
            <p:cNvPr name="Freeform 20" id="20"/>
            <p:cNvSpPr/>
            <p:nvPr/>
          </p:nvSpPr>
          <p:spPr>
            <a:xfrm flipH="false" flipV="false" rot="0">
              <a:off x="0" y="0"/>
              <a:ext cx="1195869" cy="114760"/>
            </a:xfrm>
            <a:custGeom>
              <a:avLst/>
              <a:gdLst/>
              <a:ahLst/>
              <a:cxnLst/>
              <a:rect r="r" b="b" t="t" l="l"/>
              <a:pathLst>
                <a:path h="114760" w="1195869">
                  <a:moveTo>
                    <a:pt x="992669" y="0"/>
                  </a:moveTo>
                  <a:lnTo>
                    <a:pt x="0" y="0"/>
                  </a:lnTo>
                  <a:lnTo>
                    <a:pt x="203200" y="114760"/>
                  </a:lnTo>
                  <a:lnTo>
                    <a:pt x="1195869" y="114760"/>
                  </a:lnTo>
                  <a:lnTo>
                    <a:pt x="992669" y="0"/>
                  </a:lnTo>
                </a:path>
              </a:pathLst>
            </a:custGeom>
            <a:solidFill>
              <a:srgbClr val="AC6BFF"/>
            </a:solidFill>
          </p:spPr>
        </p:sp>
        <p:sp>
          <p:nvSpPr>
            <p:cNvPr name="TextBox 21" id="21"/>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054247" y="5555844"/>
            <a:ext cx="3321883" cy="3840448"/>
            <a:chOff x="0" y="0"/>
            <a:chExt cx="907181" cy="1048798"/>
          </a:xfrm>
        </p:grpSpPr>
        <p:sp>
          <p:nvSpPr>
            <p:cNvPr name="Freeform 23" id="23"/>
            <p:cNvSpPr/>
            <p:nvPr/>
          </p:nvSpPr>
          <p:spPr>
            <a:xfrm flipH="false" flipV="false" rot="0">
              <a:off x="0" y="0"/>
              <a:ext cx="907181" cy="1048798"/>
            </a:xfrm>
            <a:custGeom>
              <a:avLst/>
              <a:gdLst/>
              <a:ahLst/>
              <a:cxnLst/>
              <a:rect r="r" b="b" t="t" l="l"/>
              <a:pathLst>
                <a:path h="1048798" w="907181">
                  <a:moveTo>
                    <a:pt x="0" y="0"/>
                  </a:moveTo>
                  <a:lnTo>
                    <a:pt x="907181" y="0"/>
                  </a:lnTo>
                  <a:lnTo>
                    <a:pt x="907181" y="1048798"/>
                  </a:lnTo>
                  <a:lnTo>
                    <a:pt x="0" y="1048798"/>
                  </a:lnTo>
                  <a:lnTo>
                    <a:pt x="0" y="0"/>
                  </a:lnTo>
                </a:path>
              </a:pathLst>
            </a:custGeom>
            <a:solidFill>
              <a:srgbClr val="4A425F"/>
            </a:soli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4376130" y="5565369"/>
            <a:ext cx="3321883" cy="3830923"/>
            <a:chOff x="0" y="0"/>
            <a:chExt cx="907181" cy="1046196"/>
          </a:xfrm>
        </p:grpSpPr>
        <p:sp>
          <p:nvSpPr>
            <p:cNvPr name="Freeform 26" id="26"/>
            <p:cNvSpPr/>
            <p:nvPr/>
          </p:nvSpPr>
          <p:spPr>
            <a:xfrm flipH="false" flipV="false" rot="0">
              <a:off x="0" y="0"/>
              <a:ext cx="907181" cy="1046197"/>
            </a:xfrm>
            <a:custGeom>
              <a:avLst/>
              <a:gdLst/>
              <a:ahLst/>
              <a:cxnLst/>
              <a:rect r="r" b="b" t="t" l="l"/>
              <a:pathLst>
                <a:path h="1046197" w="907181">
                  <a:moveTo>
                    <a:pt x="0" y="0"/>
                  </a:moveTo>
                  <a:lnTo>
                    <a:pt x="907181" y="0"/>
                  </a:lnTo>
                  <a:lnTo>
                    <a:pt x="907181" y="1046197"/>
                  </a:lnTo>
                  <a:lnTo>
                    <a:pt x="0" y="1046197"/>
                  </a:lnTo>
                  <a:lnTo>
                    <a:pt x="0" y="0"/>
                  </a:lnTo>
                </a:path>
              </a:pathLst>
            </a:custGeom>
            <a:solidFill>
              <a:srgbClr val="AC6BFF"/>
            </a:solidFill>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054247" y="1808475"/>
            <a:ext cx="9765112" cy="2792730"/>
          </a:xfrm>
          <a:prstGeom prst="rect">
            <a:avLst/>
          </a:prstGeom>
        </p:spPr>
        <p:txBody>
          <a:bodyPr anchor="t" rtlCol="false" tIns="0" lIns="0" bIns="0" rIns="0">
            <a:spAutoFit/>
          </a:bodyPr>
          <a:lstStyle/>
          <a:p>
            <a:pPr algn="just">
              <a:lnSpc>
                <a:spcPts val="2700"/>
              </a:lnSpc>
            </a:pPr>
            <a:r>
              <a:rPr lang="en-US" sz="2700">
                <a:solidFill>
                  <a:srgbClr val="000000"/>
                </a:solidFill>
                <a:latin typeface="Poppins"/>
              </a:rPr>
              <a:t>A Database Management System (DBMS) is software that facilitates the management, creation, organization, retrieval, modification, and administration of databases. Databases are structured collections of data that are stored electronically, and a DBMS provides an interface for users and applications to interact with these databases.</a:t>
            </a:r>
          </a:p>
          <a:p>
            <a:pPr algn="just">
              <a:lnSpc>
                <a:spcPts val="2700"/>
              </a:lnSpc>
            </a:pPr>
          </a:p>
        </p:txBody>
      </p:sp>
      <p:sp>
        <p:nvSpPr>
          <p:cNvPr name="TextBox 29" id="29"/>
          <p:cNvSpPr txBox="true"/>
          <p:nvPr/>
        </p:nvSpPr>
        <p:spPr>
          <a:xfrm rot="0">
            <a:off x="1445826" y="6226633"/>
            <a:ext cx="2538725" cy="2152650"/>
          </a:xfrm>
          <a:prstGeom prst="rect">
            <a:avLst/>
          </a:prstGeom>
        </p:spPr>
        <p:txBody>
          <a:bodyPr anchor="t" rtlCol="false" tIns="0" lIns="0" bIns="0" rIns="0">
            <a:spAutoFit/>
          </a:bodyPr>
          <a:lstStyle/>
          <a:p>
            <a:pPr algn="ctr">
              <a:lnSpc>
                <a:spcPts val="2160"/>
              </a:lnSpc>
            </a:pPr>
            <a:r>
              <a:rPr lang="en-US" sz="1800">
                <a:solidFill>
                  <a:srgbClr val="FFFFFF"/>
                </a:solidFill>
                <a:latin typeface="Poppins"/>
              </a:rPr>
              <a:t>This type uses tables to store data, where data is organized in rows and columns. Examples include MySQL, PostgreSQL, Oracle Database, and Microsoft SQL Server.</a:t>
            </a:r>
          </a:p>
        </p:txBody>
      </p:sp>
      <p:sp>
        <p:nvSpPr>
          <p:cNvPr name="TextBox 30" id="30"/>
          <p:cNvSpPr txBox="true"/>
          <p:nvPr/>
        </p:nvSpPr>
        <p:spPr>
          <a:xfrm rot="0">
            <a:off x="4667434" y="6226633"/>
            <a:ext cx="2792454" cy="2952750"/>
          </a:xfrm>
          <a:prstGeom prst="rect">
            <a:avLst/>
          </a:prstGeom>
        </p:spPr>
        <p:txBody>
          <a:bodyPr anchor="t" rtlCol="false" tIns="0" lIns="0" bIns="0" rIns="0">
            <a:spAutoFit/>
          </a:bodyPr>
          <a:lstStyle/>
          <a:p>
            <a:pPr algn="ctr">
              <a:lnSpc>
                <a:spcPts val="2160"/>
              </a:lnSpc>
            </a:pPr>
            <a:r>
              <a:rPr lang="en-US" sz="1800">
                <a:solidFill>
                  <a:srgbClr val="040606"/>
                </a:solidFill>
                <a:latin typeface="Poppins"/>
              </a:rPr>
              <a:t>These databases use non-relational models to store and retrieve data. Types include document stores, key-value stores, column-family stores, and graph databases. Examples include MongoDB, Cassandra, Redis, and Neo4j.</a:t>
            </a:r>
          </a:p>
        </p:txBody>
      </p:sp>
      <p:sp>
        <p:nvSpPr>
          <p:cNvPr name="TextBox 31" id="31"/>
          <p:cNvSpPr txBox="true"/>
          <p:nvPr/>
        </p:nvSpPr>
        <p:spPr>
          <a:xfrm rot="0">
            <a:off x="8132185" y="6226633"/>
            <a:ext cx="2453538" cy="2419350"/>
          </a:xfrm>
          <a:prstGeom prst="rect">
            <a:avLst/>
          </a:prstGeom>
        </p:spPr>
        <p:txBody>
          <a:bodyPr anchor="t" rtlCol="false" tIns="0" lIns="0" bIns="0" rIns="0">
            <a:spAutoFit/>
          </a:bodyPr>
          <a:lstStyle/>
          <a:p>
            <a:pPr algn="ctr">
              <a:lnSpc>
                <a:spcPts val="2159"/>
              </a:lnSpc>
            </a:pPr>
            <a:r>
              <a:rPr lang="en-US" sz="1799">
                <a:solidFill>
                  <a:srgbClr val="FFFFFF"/>
                </a:solidFill>
                <a:latin typeface="Poppins"/>
              </a:rPr>
              <a:t> A newer category that combines the benefits of traditional RDBMS with the scalability of NoSQL databases. Examples include Google Spanner and CockroachDB.</a:t>
            </a:r>
          </a:p>
        </p:txBody>
      </p:sp>
      <p:sp>
        <p:nvSpPr>
          <p:cNvPr name="TextBox 32" id="32"/>
          <p:cNvSpPr txBox="true"/>
          <p:nvPr/>
        </p:nvSpPr>
        <p:spPr>
          <a:xfrm rot="0">
            <a:off x="1054247" y="566872"/>
            <a:ext cx="5502824" cy="929640"/>
          </a:xfrm>
          <a:prstGeom prst="rect">
            <a:avLst/>
          </a:prstGeom>
        </p:spPr>
        <p:txBody>
          <a:bodyPr anchor="t" rtlCol="false" tIns="0" lIns="0" bIns="0" rIns="0">
            <a:spAutoFit/>
          </a:bodyPr>
          <a:lstStyle/>
          <a:p>
            <a:pPr>
              <a:lnSpc>
                <a:spcPts val="6780"/>
              </a:lnSpc>
            </a:pPr>
            <a:r>
              <a:rPr lang="en-US" sz="6000" spc="-179">
                <a:solidFill>
                  <a:srgbClr val="000000"/>
                </a:solidFill>
                <a:latin typeface="Poppins Bold"/>
              </a:rPr>
              <a:t>Day 3</a:t>
            </a:r>
          </a:p>
        </p:txBody>
      </p:sp>
      <p:sp>
        <p:nvSpPr>
          <p:cNvPr name="TextBox 33" id="33"/>
          <p:cNvSpPr txBox="true"/>
          <p:nvPr/>
        </p:nvSpPr>
        <p:spPr>
          <a:xfrm rot="0">
            <a:off x="1399255" y="5724156"/>
            <a:ext cx="2443475" cy="354556"/>
          </a:xfrm>
          <a:prstGeom prst="rect">
            <a:avLst/>
          </a:prstGeom>
        </p:spPr>
        <p:txBody>
          <a:bodyPr anchor="t" rtlCol="false" tIns="0" lIns="0" bIns="0" rIns="0">
            <a:spAutoFit/>
          </a:bodyPr>
          <a:lstStyle/>
          <a:p>
            <a:pPr algn="ctr">
              <a:lnSpc>
                <a:spcPts val="2692"/>
              </a:lnSpc>
            </a:pPr>
            <a:r>
              <a:rPr lang="en-US" sz="2382" spc="-71">
                <a:solidFill>
                  <a:srgbClr val="FFFFFF"/>
                </a:solidFill>
                <a:latin typeface="Poppins Bold"/>
              </a:rPr>
              <a:t>RDBMS</a:t>
            </a:r>
          </a:p>
        </p:txBody>
      </p:sp>
      <p:sp>
        <p:nvSpPr>
          <p:cNvPr name="TextBox 34" id="34"/>
          <p:cNvSpPr txBox="true"/>
          <p:nvPr/>
        </p:nvSpPr>
        <p:spPr>
          <a:xfrm rot="0">
            <a:off x="7698013" y="5724156"/>
            <a:ext cx="3321883" cy="354556"/>
          </a:xfrm>
          <a:prstGeom prst="rect">
            <a:avLst/>
          </a:prstGeom>
        </p:spPr>
        <p:txBody>
          <a:bodyPr anchor="t" rtlCol="false" tIns="0" lIns="0" bIns="0" rIns="0">
            <a:spAutoFit/>
          </a:bodyPr>
          <a:lstStyle/>
          <a:p>
            <a:pPr algn="ctr">
              <a:lnSpc>
                <a:spcPts val="2692"/>
              </a:lnSpc>
            </a:pPr>
            <a:r>
              <a:rPr lang="en-US" sz="2382" spc="-71">
                <a:solidFill>
                  <a:srgbClr val="FFFFFF"/>
                </a:solidFill>
                <a:latin typeface="Poppins Bold"/>
              </a:rPr>
              <a:t>NewSQL</a:t>
            </a:r>
          </a:p>
        </p:txBody>
      </p:sp>
      <p:sp>
        <p:nvSpPr>
          <p:cNvPr name="TextBox 35" id="35"/>
          <p:cNvSpPr txBox="true"/>
          <p:nvPr/>
        </p:nvSpPr>
        <p:spPr>
          <a:xfrm rot="0">
            <a:off x="4376130" y="5724156"/>
            <a:ext cx="3335999" cy="354556"/>
          </a:xfrm>
          <a:prstGeom prst="rect">
            <a:avLst/>
          </a:prstGeom>
        </p:spPr>
        <p:txBody>
          <a:bodyPr anchor="t" rtlCol="false" tIns="0" lIns="0" bIns="0" rIns="0">
            <a:spAutoFit/>
          </a:bodyPr>
          <a:lstStyle/>
          <a:p>
            <a:pPr algn="ctr">
              <a:lnSpc>
                <a:spcPts val="2692"/>
              </a:lnSpc>
            </a:pPr>
            <a:r>
              <a:rPr lang="en-US" sz="2382" spc="-71">
                <a:solidFill>
                  <a:srgbClr val="040606"/>
                </a:solidFill>
                <a:latin typeface="Poppins Bold"/>
              </a:rPr>
              <a:t>NoSQL</a:t>
            </a:r>
          </a:p>
        </p:txBody>
      </p:sp>
      <p:sp>
        <p:nvSpPr>
          <p:cNvPr name="TextBox 36" id="36"/>
          <p:cNvSpPr txBox="true"/>
          <p:nvPr/>
        </p:nvSpPr>
        <p:spPr>
          <a:xfrm rot="0">
            <a:off x="1054247" y="4908932"/>
            <a:ext cx="9965649" cy="392430"/>
          </a:xfrm>
          <a:prstGeom prst="rect">
            <a:avLst/>
          </a:prstGeom>
        </p:spPr>
        <p:txBody>
          <a:bodyPr anchor="t" rtlCol="false" tIns="0" lIns="0" bIns="0" rIns="0">
            <a:spAutoFit/>
          </a:bodyPr>
          <a:lstStyle/>
          <a:p>
            <a:pPr algn="ctr">
              <a:lnSpc>
                <a:spcPts val="2700"/>
              </a:lnSpc>
            </a:pPr>
            <a:r>
              <a:rPr lang="en-US" sz="2700">
                <a:solidFill>
                  <a:srgbClr val="000000"/>
                </a:solidFill>
                <a:latin typeface="Poppins Bold"/>
              </a:rPr>
              <a:t>Types of DBMS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2535" y="1337016"/>
            <a:ext cx="6381221" cy="1462194"/>
            <a:chOff x="0" y="0"/>
            <a:chExt cx="1280036" cy="293308"/>
          </a:xfrm>
        </p:grpSpPr>
        <p:sp>
          <p:nvSpPr>
            <p:cNvPr name="Freeform 3" id="3"/>
            <p:cNvSpPr/>
            <p:nvPr/>
          </p:nvSpPr>
          <p:spPr>
            <a:xfrm flipH="false" flipV="false" rot="0">
              <a:off x="0" y="0"/>
              <a:ext cx="1280036" cy="293308"/>
            </a:xfrm>
            <a:custGeom>
              <a:avLst/>
              <a:gdLst/>
              <a:ahLst/>
              <a:cxnLst/>
              <a:rect r="r" b="b" t="t" l="l"/>
              <a:pathLst>
                <a:path h="293308" w="1280036">
                  <a:moveTo>
                    <a:pt x="121323" y="0"/>
                  </a:moveTo>
                  <a:lnTo>
                    <a:pt x="1158712" y="0"/>
                  </a:lnTo>
                  <a:cubicBezTo>
                    <a:pt x="1190889" y="0"/>
                    <a:pt x="1221748" y="12782"/>
                    <a:pt x="1244501" y="35535"/>
                  </a:cubicBezTo>
                  <a:cubicBezTo>
                    <a:pt x="1267253" y="58287"/>
                    <a:pt x="1280036" y="89146"/>
                    <a:pt x="1280036" y="121323"/>
                  </a:cubicBezTo>
                  <a:lnTo>
                    <a:pt x="1280036" y="171984"/>
                  </a:lnTo>
                  <a:cubicBezTo>
                    <a:pt x="1280036" y="204161"/>
                    <a:pt x="1267253" y="235020"/>
                    <a:pt x="1244501" y="257773"/>
                  </a:cubicBezTo>
                  <a:cubicBezTo>
                    <a:pt x="1221748" y="280525"/>
                    <a:pt x="1190889" y="293308"/>
                    <a:pt x="1158712" y="293308"/>
                  </a:cubicBezTo>
                  <a:lnTo>
                    <a:pt x="121323" y="293308"/>
                  </a:lnTo>
                  <a:cubicBezTo>
                    <a:pt x="89146" y="293308"/>
                    <a:pt x="58287" y="280525"/>
                    <a:pt x="35535" y="257773"/>
                  </a:cubicBezTo>
                  <a:cubicBezTo>
                    <a:pt x="12782" y="235020"/>
                    <a:pt x="0" y="204161"/>
                    <a:pt x="0" y="171984"/>
                  </a:cubicBezTo>
                  <a:lnTo>
                    <a:pt x="0" y="121323"/>
                  </a:lnTo>
                  <a:cubicBezTo>
                    <a:pt x="0" y="89146"/>
                    <a:pt x="12782" y="58287"/>
                    <a:pt x="35535" y="35535"/>
                  </a:cubicBezTo>
                  <a:cubicBezTo>
                    <a:pt x="58287" y="12782"/>
                    <a:pt x="89146" y="0"/>
                    <a:pt x="121323" y="0"/>
                  </a:cubicBezTo>
                  <a:close/>
                </a:path>
              </a:pathLst>
            </a:custGeom>
            <a:solidFill>
              <a:srgbClr val="4A425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62535" y="3524902"/>
            <a:ext cx="6381221" cy="1462194"/>
            <a:chOff x="0" y="0"/>
            <a:chExt cx="1280036" cy="293308"/>
          </a:xfrm>
        </p:grpSpPr>
        <p:sp>
          <p:nvSpPr>
            <p:cNvPr name="Freeform 6" id="6"/>
            <p:cNvSpPr/>
            <p:nvPr/>
          </p:nvSpPr>
          <p:spPr>
            <a:xfrm flipH="false" flipV="false" rot="0">
              <a:off x="0" y="0"/>
              <a:ext cx="1280036" cy="293308"/>
            </a:xfrm>
            <a:custGeom>
              <a:avLst/>
              <a:gdLst/>
              <a:ahLst/>
              <a:cxnLst/>
              <a:rect r="r" b="b" t="t" l="l"/>
              <a:pathLst>
                <a:path h="293308" w="1280036">
                  <a:moveTo>
                    <a:pt x="121323" y="0"/>
                  </a:moveTo>
                  <a:lnTo>
                    <a:pt x="1158712" y="0"/>
                  </a:lnTo>
                  <a:cubicBezTo>
                    <a:pt x="1190889" y="0"/>
                    <a:pt x="1221748" y="12782"/>
                    <a:pt x="1244501" y="35535"/>
                  </a:cubicBezTo>
                  <a:cubicBezTo>
                    <a:pt x="1267253" y="58287"/>
                    <a:pt x="1280036" y="89146"/>
                    <a:pt x="1280036" y="121323"/>
                  </a:cubicBezTo>
                  <a:lnTo>
                    <a:pt x="1280036" y="171984"/>
                  </a:lnTo>
                  <a:cubicBezTo>
                    <a:pt x="1280036" y="204161"/>
                    <a:pt x="1267253" y="235020"/>
                    <a:pt x="1244501" y="257773"/>
                  </a:cubicBezTo>
                  <a:cubicBezTo>
                    <a:pt x="1221748" y="280525"/>
                    <a:pt x="1190889" y="293308"/>
                    <a:pt x="1158712" y="293308"/>
                  </a:cubicBezTo>
                  <a:lnTo>
                    <a:pt x="121323" y="293308"/>
                  </a:lnTo>
                  <a:cubicBezTo>
                    <a:pt x="89146" y="293308"/>
                    <a:pt x="58287" y="280525"/>
                    <a:pt x="35535" y="257773"/>
                  </a:cubicBezTo>
                  <a:cubicBezTo>
                    <a:pt x="12782" y="235020"/>
                    <a:pt x="0" y="204161"/>
                    <a:pt x="0" y="171984"/>
                  </a:cubicBezTo>
                  <a:lnTo>
                    <a:pt x="0" y="121323"/>
                  </a:lnTo>
                  <a:cubicBezTo>
                    <a:pt x="0" y="89146"/>
                    <a:pt x="12782" y="58287"/>
                    <a:pt x="35535" y="35535"/>
                  </a:cubicBezTo>
                  <a:cubicBezTo>
                    <a:pt x="58287" y="12782"/>
                    <a:pt x="89146" y="0"/>
                    <a:pt x="121323" y="0"/>
                  </a:cubicBezTo>
                  <a:close/>
                </a:path>
              </a:pathLst>
            </a:custGeom>
            <a:solidFill>
              <a:srgbClr val="4A425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62535" y="5677948"/>
            <a:ext cx="6381221" cy="1462194"/>
            <a:chOff x="0" y="0"/>
            <a:chExt cx="1280036" cy="293308"/>
          </a:xfrm>
        </p:grpSpPr>
        <p:sp>
          <p:nvSpPr>
            <p:cNvPr name="Freeform 9" id="9"/>
            <p:cNvSpPr/>
            <p:nvPr/>
          </p:nvSpPr>
          <p:spPr>
            <a:xfrm flipH="false" flipV="false" rot="0">
              <a:off x="0" y="0"/>
              <a:ext cx="1280036" cy="293308"/>
            </a:xfrm>
            <a:custGeom>
              <a:avLst/>
              <a:gdLst/>
              <a:ahLst/>
              <a:cxnLst/>
              <a:rect r="r" b="b" t="t" l="l"/>
              <a:pathLst>
                <a:path h="293308" w="1280036">
                  <a:moveTo>
                    <a:pt x="121323" y="0"/>
                  </a:moveTo>
                  <a:lnTo>
                    <a:pt x="1158712" y="0"/>
                  </a:lnTo>
                  <a:cubicBezTo>
                    <a:pt x="1190889" y="0"/>
                    <a:pt x="1221748" y="12782"/>
                    <a:pt x="1244501" y="35535"/>
                  </a:cubicBezTo>
                  <a:cubicBezTo>
                    <a:pt x="1267253" y="58287"/>
                    <a:pt x="1280036" y="89146"/>
                    <a:pt x="1280036" y="121323"/>
                  </a:cubicBezTo>
                  <a:lnTo>
                    <a:pt x="1280036" y="171984"/>
                  </a:lnTo>
                  <a:cubicBezTo>
                    <a:pt x="1280036" y="204161"/>
                    <a:pt x="1267253" y="235020"/>
                    <a:pt x="1244501" y="257773"/>
                  </a:cubicBezTo>
                  <a:cubicBezTo>
                    <a:pt x="1221748" y="280525"/>
                    <a:pt x="1190889" y="293308"/>
                    <a:pt x="1158712" y="293308"/>
                  </a:cubicBezTo>
                  <a:lnTo>
                    <a:pt x="121323" y="293308"/>
                  </a:lnTo>
                  <a:cubicBezTo>
                    <a:pt x="89146" y="293308"/>
                    <a:pt x="58287" y="280525"/>
                    <a:pt x="35535" y="257773"/>
                  </a:cubicBezTo>
                  <a:cubicBezTo>
                    <a:pt x="12782" y="235020"/>
                    <a:pt x="0" y="204161"/>
                    <a:pt x="0" y="171984"/>
                  </a:cubicBezTo>
                  <a:lnTo>
                    <a:pt x="0" y="121323"/>
                  </a:lnTo>
                  <a:cubicBezTo>
                    <a:pt x="0" y="89146"/>
                    <a:pt x="12782" y="58287"/>
                    <a:pt x="35535" y="35535"/>
                  </a:cubicBezTo>
                  <a:cubicBezTo>
                    <a:pt x="58287" y="12782"/>
                    <a:pt x="89146" y="0"/>
                    <a:pt x="121323" y="0"/>
                  </a:cubicBezTo>
                  <a:close/>
                </a:path>
              </a:pathLst>
            </a:custGeom>
            <a:solidFill>
              <a:srgbClr val="4A425F"/>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62535" y="7831400"/>
            <a:ext cx="6381221" cy="1462194"/>
            <a:chOff x="0" y="0"/>
            <a:chExt cx="1280036" cy="293308"/>
          </a:xfrm>
        </p:grpSpPr>
        <p:sp>
          <p:nvSpPr>
            <p:cNvPr name="Freeform 12" id="12"/>
            <p:cNvSpPr/>
            <p:nvPr/>
          </p:nvSpPr>
          <p:spPr>
            <a:xfrm flipH="false" flipV="false" rot="0">
              <a:off x="0" y="0"/>
              <a:ext cx="1280036" cy="293308"/>
            </a:xfrm>
            <a:custGeom>
              <a:avLst/>
              <a:gdLst/>
              <a:ahLst/>
              <a:cxnLst/>
              <a:rect r="r" b="b" t="t" l="l"/>
              <a:pathLst>
                <a:path h="293308" w="1280036">
                  <a:moveTo>
                    <a:pt x="121323" y="0"/>
                  </a:moveTo>
                  <a:lnTo>
                    <a:pt x="1158712" y="0"/>
                  </a:lnTo>
                  <a:cubicBezTo>
                    <a:pt x="1190889" y="0"/>
                    <a:pt x="1221748" y="12782"/>
                    <a:pt x="1244501" y="35535"/>
                  </a:cubicBezTo>
                  <a:cubicBezTo>
                    <a:pt x="1267253" y="58287"/>
                    <a:pt x="1280036" y="89146"/>
                    <a:pt x="1280036" y="121323"/>
                  </a:cubicBezTo>
                  <a:lnTo>
                    <a:pt x="1280036" y="171984"/>
                  </a:lnTo>
                  <a:cubicBezTo>
                    <a:pt x="1280036" y="204161"/>
                    <a:pt x="1267253" y="235020"/>
                    <a:pt x="1244501" y="257773"/>
                  </a:cubicBezTo>
                  <a:cubicBezTo>
                    <a:pt x="1221748" y="280525"/>
                    <a:pt x="1190889" y="293308"/>
                    <a:pt x="1158712" y="293308"/>
                  </a:cubicBezTo>
                  <a:lnTo>
                    <a:pt x="121323" y="293308"/>
                  </a:lnTo>
                  <a:cubicBezTo>
                    <a:pt x="89146" y="293308"/>
                    <a:pt x="58287" y="280525"/>
                    <a:pt x="35535" y="257773"/>
                  </a:cubicBezTo>
                  <a:cubicBezTo>
                    <a:pt x="12782" y="235020"/>
                    <a:pt x="0" y="204161"/>
                    <a:pt x="0" y="171984"/>
                  </a:cubicBezTo>
                  <a:lnTo>
                    <a:pt x="0" y="121323"/>
                  </a:lnTo>
                  <a:cubicBezTo>
                    <a:pt x="0" y="89146"/>
                    <a:pt x="12782" y="58287"/>
                    <a:pt x="35535" y="35535"/>
                  </a:cubicBezTo>
                  <a:cubicBezTo>
                    <a:pt x="58287" y="12782"/>
                    <a:pt x="89146" y="0"/>
                    <a:pt x="121323" y="0"/>
                  </a:cubicBezTo>
                  <a:close/>
                </a:path>
              </a:pathLst>
            </a:custGeom>
            <a:solidFill>
              <a:srgbClr val="4A425F"/>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true" flipV="false" rot="0">
            <a:off x="1960250" y="1173636"/>
            <a:ext cx="6886870" cy="1781978"/>
          </a:xfrm>
          <a:custGeom>
            <a:avLst/>
            <a:gdLst/>
            <a:ahLst/>
            <a:cxnLst/>
            <a:rect r="r" b="b" t="t" l="l"/>
            <a:pathLst>
              <a:path h="1781978" w="6886870">
                <a:moveTo>
                  <a:pt x="6886870" y="0"/>
                </a:moveTo>
                <a:lnTo>
                  <a:pt x="0" y="0"/>
                </a:lnTo>
                <a:lnTo>
                  <a:pt x="0" y="1781978"/>
                </a:lnTo>
                <a:lnTo>
                  <a:pt x="6886870" y="1781978"/>
                </a:lnTo>
                <a:lnTo>
                  <a:pt x="688687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0">
            <a:off x="1960250" y="3361522"/>
            <a:ext cx="6886870" cy="1781978"/>
          </a:xfrm>
          <a:custGeom>
            <a:avLst/>
            <a:gdLst/>
            <a:ahLst/>
            <a:cxnLst/>
            <a:rect r="r" b="b" t="t" l="l"/>
            <a:pathLst>
              <a:path h="1781978" w="6886870">
                <a:moveTo>
                  <a:pt x="6886870" y="0"/>
                </a:moveTo>
                <a:lnTo>
                  <a:pt x="0" y="0"/>
                </a:lnTo>
                <a:lnTo>
                  <a:pt x="0" y="1781978"/>
                </a:lnTo>
                <a:lnTo>
                  <a:pt x="6886870" y="1781978"/>
                </a:lnTo>
                <a:lnTo>
                  <a:pt x="688687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1960250" y="5514568"/>
            <a:ext cx="6886870" cy="1781978"/>
          </a:xfrm>
          <a:custGeom>
            <a:avLst/>
            <a:gdLst/>
            <a:ahLst/>
            <a:cxnLst/>
            <a:rect r="r" b="b" t="t" l="l"/>
            <a:pathLst>
              <a:path h="1781978" w="6886870">
                <a:moveTo>
                  <a:pt x="6886870" y="0"/>
                </a:moveTo>
                <a:lnTo>
                  <a:pt x="0" y="0"/>
                </a:lnTo>
                <a:lnTo>
                  <a:pt x="0" y="1781978"/>
                </a:lnTo>
                <a:lnTo>
                  <a:pt x="6886870" y="1781978"/>
                </a:lnTo>
                <a:lnTo>
                  <a:pt x="688687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true" flipV="false" rot="0">
            <a:off x="1960250" y="7668021"/>
            <a:ext cx="6886870" cy="1781978"/>
          </a:xfrm>
          <a:custGeom>
            <a:avLst/>
            <a:gdLst/>
            <a:ahLst/>
            <a:cxnLst/>
            <a:rect r="r" b="b" t="t" l="l"/>
            <a:pathLst>
              <a:path h="1781978" w="6886870">
                <a:moveTo>
                  <a:pt x="6886870" y="0"/>
                </a:moveTo>
                <a:lnTo>
                  <a:pt x="0" y="0"/>
                </a:lnTo>
                <a:lnTo>
                  <a:pt x="0" y="1781977"/>
                </a:lnTo>
                <a:lnTo>
                  <a:pt x="6886870" y="1781977"/>
                </a:lnTo>
                <a:lnTo>
                  <a:pt x="688687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7601405" y="1702675"/>
            <a:ext cx="700373" cy="723900"/>
          </a:xfrm>
          <a:custGeom>
            <a:avLst/>
            <a:gdLst/>
            <a:ahLst/>
            <a:cxnLst/>
            <a:rect r="r" b="b" t="t" l="l"/>
            <a:pathLst>
              <a:path h="723900" w="700373">
                <a:moveTo>
                  <a:pt x="0" y="0"/>
                </a:moveTo>
                <a:lnTo>
                  <a:pt x="700373" y="0"/>
                </a:lnTo>
                <a:lnTo>
                  <a:pt x="700373" y="723900"/>
                </a:lnTo>
                <a:lnTo>
                  <a:pt x="0" y="723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7601405" y="3890561"/>
            <a:ext cx="700373" cy="723900"/>
          </a:xfrm>
          <a:custGeom>
            <a:avLst/>
            <a:gdLst/>
            <a:ahLst/>
            <a:cxnLst/>
            <a:rect r="r" b="b" t="t" l="l"/>
            <a:pathLst>
              <a:path h="723900" w="700373">
                <a:moveTo>
                  <a:pt x="0" y="0"/>
                </a:moveTo>
                <a:lnTo>
                  <a:pt x="700373" y="0"/>
                </a:lnTo>
                <a:lnTo>
                  <a:pt x="700373" y="723900"/>
                </a:lnTo>
                <a:lnTo>
                  <a:pt x="0" y="723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7609151" y="6053132"/>
            <a:ext cx="700373" cy="723900"/>
          </a:xfrm>
          <a:custGeom>
            <a:avLst/>
            <a:gdLst/>
            <a:ahLst/>
            <a:cxnLst/>
            <a:rect r="r" b="b" t="t" l="l"/>
            <a:pathLst>
              <a:path h="723900" w="700373">
                <a:moveTo>
                  <a:pt x="0" y="0"/>
                </a:moveTo>
                <a:lnTo>
                  <a:pt x="700373" y="0"/>
                </a:lnTo>
                <a:lnTo>
                  <a:pt x="700373" y="723900"/>
                </a:lnTo>
                <a:lnTo>
                  <a:pt x="0" y="723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7609151" y="8202601"/>
            <a:ext cx="700373" cy="723900"/>
          </a:xfrm>
          <a:custGeom>
            <a:avLst/>
            <a:gdLst/>
            <a:ahLst/>
            <a:cxnLst/>
            <a:rect r="r" b="b" t="t" l="l"/>
            <a:pathLst>
              <a:path h="723900" w="700373">
                <a:moveTo>
                  <a:pt x="0" y="0"/>
                </a:moveTo>
                <a:lnTo>
                  <a:pt x="700373" y="0"/>
                </a:lnTo>
                <a:lnTo>
                  <a:pt x="700373" y="723900"/>
                </a:lnTo>
                <a:lnTo>
                  <a:pt x="0" y="723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0761040" y="990600"/>
            <a:ext cx="6498260" cy="952500"/>
          </a:xfrm>
          <a:prstGeom prst="rect">
            <a:avLst/>
          </a:prstGeom>
        </p:spPr>
        <p:txBody>
          <a:bodyPr anchor="t" rtlCol="false" tIns="0" lIns="0" bIns="0" rIns="0">
            <a:spAutoFit/>
          </a:bodyPr>
          <a:lstStyle/>
          <a:p>
            <a:pPr algn="r">
              <a:lnSpc>
                <a:spcPts val="6900"/>
              </a:lnSpc>
            </a:pPr>
            <a:r>
              <a:rPr lang="en-US" sz="6000">
                <a:solidFill>
                  <a:srgbClr val="000000"/>
                </a:solidFill>
                <a:latin typeface="Poppins Bold"/>
              </a:rPr>
              <a:t>Day 3</a:t>
            </a:r>
          </a:p>
        </p:txBody>
      </p:sp>
      <p:sp>
        <p:nvSpPr>
          <p:cNvPr name="TextBox 23" id="23"/>
          <p:cNvSpPr txBox="true"/>
          <p:nvPr/>
        </p:nvSpPr>
        <p:spPr>
          <a:xfrm rot="0">
            <a:off x="10061201" y="3342472"/>
            <a:ext cx="7198099" cy="4495800"/>
          </a:xfrm>
          <a:prstGeom prst="rect">
            <a:avLst/>
          </a:prstGeom>
        </p:spPr>
        <p:txBody>
          <a:bodyPr anchor="t" rtlCol="false" tIns="0" lIns="0" bIns="0" rIns="0">
            <a:spAutoFit/>
          </a:bodyPr>
          <a:lstStyle/>
          <a:p>
            <a:pPr algn="just">
              <a:lnSpc>
                <a:spcPts val="3599"/>
              </a:lnSpc>
            </a:pPr>
            <a:r>
              <a:rPr lang="en-US" sz="2999">
                <a:solidFill>
                  <a:srgbClr val="000000"/>
                </a:solidFill>
                <a:latin typeface="Poppins"/>
              </a:rPr>
              <a:t>PostgreSQL, often referred to simply as "Postgres," is an open-source relational database management system (RDBMS). It is known for its robustness, extensibility, and advanced features, making it a popular choice for a wide range of applications, from small projects to large enterprise systems.</a:t>
            </a:r>
          </a:p>
          <a:p>
            <a:pPr algn="just">
              <a:lnSpc>
                <a:spcPts val="3599"/>
              </a:lnSpc>
            </a:pPr>
          </a:p>
        </p:txBody>
      </p:sp>
      <p:sp>
        <p:nvSpPr>
          <p:cNvPr name="TextBox 24" id="24"/>
          <p:cNvSpPr txBox="true"/>
          <p:nvPr/>
        </p:nvSpPr>
        <p:spPr>
          <a:xfrm rot="0">
            <a:off x="1960250" y="1583652"/>
            <a:ext cx="4890624" cy="367665"/>
          </a:xfrm>
          <a:prstGeom prst="rect">
            <a:avLst/>
          </a:prstGeom>
        </p:spPr>
        <p:txBody>
          <a:bodyPr anchor="t" rtlCol="false" tIns="0" lIns="0" bIns="0" rIns="0">
            <a:spAutoFit/>
          </a:bodyPr>
          <a:lstStyle/>
          <a:p>
            <a:pPr algn="r">
              <a:lnSpc>
                <a:spcPts val="2760"/>
              </a:lnSpc>
            </a:pPr>
            <a:r>
              <a:rPr lang="en-US" sz="2400">
                <a:solidFill>
                  <a:srgbClr val="FFFFFF"/>
                </a:solidFill>
                <a:latin typeface="Poppins Bold"/>
              </a:rPr>
              <a:t>CREATE</a:t>
            </a:r>
          </a:p>
        </p:txBody>
      </p:sp>
      <p:sp>
        <p:nvSpPr>
          <p:cNvPr name="TextBox 25" id="25"/>
          <p:cNvSpPr txBox="true"/>
          <p:nvPr/>
        </p:nvSpPr>
        <p:spPr>
          <a:xfrm rot="0">
            <a:off x="1960250" y="3799624"/>
            <a:ext cx="4890624" cy="367665"/>
          </a:xfrm>
          <a:prstGeom prst="rect">
            <a:avLst/>
          </a:prstGeom>
        </p:spPr>
        <p:txBody>
          <a:bodyPr anchor="t" rtlCol="false" tIns="0" lIns="0" bIns="0" rIns="0">
            <a:spAutoFit/>
          </a:bodyPr>
          <a:lstStyle/>
          <a:p>
            <a:pPr algn="r">
              <a:lnSpc>
                <a:spcPts val="2760"/>
              </a:lnSpc>
            </a:pPr>
            <a:r>
              <a:rPr lang="en-US" sz="2400">
                <a:solidFill>
                  <a:srgbClr val="FFFFFF"/>
                </a:solidFill>
                <a:latin typeface="Poppins Bold"/>
              </a:rPr>
              <a:t>INSERT</a:t>
            </a:r>
          </a:p>
        </p:txBody>
      </p:sp>
      <p:sp>
        <p:nvSpPr>
          <p:cNvPr name="TextBox 26" id="26"/>
          <p:cNvSpPr txBox="true"/>
          <p:nvPr/>
        </p:nvSpPr>
        <p:spPr>
          <a:xfrm rot="0">
            <a:off x="1960250" y="5924584"/>
            <a:ext cx="4890624" cy="367665"/>
          </a:xfrm>
          <a:prstGeom prst="rect">
            <a:avLst/>
          </a:prstGeom>
        </p:spPr>
        <p:txBody>
          <a:bodyPr anchor="t" rtlCol="false" tIns="0" lIns="0" bIns="0" rIns="0">
            <a:spAutoFit/>
          </a:bodyPr>
          <a:lstStyle/>
          <a:p>
            <a:pPr algn="r">
              <a:lnSpc>
                <a:spcPts val="2760"/>
              </a:lnSpc>
            </a:pPr>
            <a:r>
              <a:rPr lang="en-US" sz="2400">
                <a:solidFill>
                  <a:srgbClr val="FFFFFF"/>
                </a:solidFill>
                <a:latin typeface="Poppins Bold"/>
              </a:rPr>
              <a:t>QUERY</a:t>
            </a:r>
          </a:p>
        </p:txBody>
      </p:sp>
      <p:sp>
        <p:nvSpPr>
          <p:cNvPr name="TextBox 27" id="27"/>
          <p:cNvSpPr txBox="true"/>
          <p:nvPr/>
        </p:nvSpPr>
        <p:spPr>
          <a:xfrm rot="0">
            <a:off x="1960250" y="8083578"/>
            <a:ext cx="4890624" cy="367665"/>
          </a:xfrm>
          <a:prstGeom prst="rect">
            <a:avLst/>
          </a:prstGeom>
        </p:spPr>
        <p:txBody>
          <a:bodyPr anchor="t" rtlCol="false" tIns="0" lIns="0" bIns="0" rIns="0">
            <a:spAutoFit/>
          </a:bodyPr>
          <a:lstStyle/>
          <a:p>
            <a:pPr algn="r">
              <a:lnSpc>
                <a:spcPts val="2760"/>
              </a:lnSpc>
            </a:pPr>
            <a:r>
              <a:rPr lang="en-US" sz="2400">
                <a:solidFill>
                  <a:srgbClr val="FFFFFF"/>
                </a:solidFill>
                <a:latin typeface="Poppins Bold"/>
              </a:rPr>
              <a:t>DELETE</a:t>
            </a:r>
          </a:p>
        </p:txBody>
      </p:sp>
      <p:sp>
        <p:nvSpPr>
          <p:cNvPr name="TextBox 28" id="28"/>
          <p:cNvSpPr txBox="true"/>
          <p:nvPr/>
        </p:nvSpPr>
        <p:spPr>
          <a:xfrm rot="0">
            <a:off x="1028700" y="2036050"/>
            <a:ext cx="5822175" cy="542925"/>
          </a:xfrm>
          <a:prstGeom prst="rect">
            <a:avLst/>
          </a:prstGeom>
        </p:spPr>
        <p:txBody>
          <a:bodyPr anchor="t" rtlCol="false" tIns="0" lIns="0" bIns="0" rIns="0">
            <a:spAutoFit/>
          </a:bodyPr>
          <a:lstStyle/>
          <a:p>
            <a:pPr algn="just">
              <a:lnSpc>
                <a:spcPts val="2040"/>
              </a:lnSpc>
            </a:pPr>
            <a:r>
              <a:rPr lang="en-US" sz="1700">
                <a:solidFill>
                  <a:srgbClr val="FFFFFF"/>
                </a:solidFill>
                <a:latin typeface="Poppins"/>
              </a:rPr>
              <a:t>CREATE TABLE table_name ( column1 datatype, column2 datatype, ... );</a:t>
            </a:r>
          </a:p>
        </p:txBody>
      </p:sp>
      <p:sp>
        <p:nvSpPr>
          <p:cNvPr name="TextBox 29" id="29"/>
          <p:cNvSpPr txBox="true"/>
          <p:nvPr/>
        </p:nvSpPr>
        <p:spPr>
          <a:xfrm rot="0">
            <a:off x="1028700" y="4252022"/>
            <a:ext cx="5822175" cy="542925"/>
          </a:xfrm>
          <a:prstGeom prst="rect">
            <a:avLst/>
          </a:prstGeom>
        </p:spPr>
        <p:txBody>
          <a:bodyPr anchor="t" rtlCol="false" tIns="0" lIns="0" bIns="0" rIns="0">
            <a:spAutoFit/>
          </a:bodyPr>
          <a:lstStyle/>
          <a:p>
            <a:pPr algn="just">
              <a:lnSpc>
                <a:spcPts val="2040"/>
              </a:lnSpc>
            </a:pPr>
            <a:r>
              <a:rPr lang="en-US" sz="1700">
                <a:solidFill>
                  <a:srgbClr val="FFFFFF"/>
                </a:solidFill>
                <a:latin typeface="Poppins"/>
              </a:rPr>
              <a:t>INSERT INTO table_name (column1, column2, ...) VALUES (value1, value2, ...);</a:t>
            </a:r>
          </a:p>
        </p:txBody>
      </p:sp>
      <p:sp>
        <p:nvSpPr>
          <p:cNvPr name="TextBox 30" id="30"/>
          <p:cNvSpPr txBox="true"/>
          <p:nvPr/>
        </p:nvSpPr>
        <p:spPr>
          <a:xfrm rot="0">
            <a:off x="1028700" y="6376982"/>
            <a:ext cx="5822175" cy="542925"/>
          </a:xfrm>
          <a:prstGeom prst="rect">
            <a:avLst/>
          </a:prstGeom>
        </p:spPr>
        <p:txBody>
          <a:bodyPr anchor="t" rtlCol="false" tIns="0" lIns="0" bIns="0" rIns="0">
            <a:spAutoFit/>
          </a:bodyPr>
          <a:lstStyle/>
          <a:p>
            <a:pPr algn="just">
              <a:lnSpc>
                <a:spcPts val="2040"/>
              </a:lnSpc>
            </a:pPr>
            <a:r>
              <a:rPr lang="en-US" sz="1700">
                <a:solidFill>
                  <a:srgbClr val="FFFFFF"/>
                </a:solidFill>
                <a:latin typeface="Poppins"/>
              </a:rPr>
              <a:t>SELECT column1, column2, ... FROM table_name WHERE condition;</a:t>
            </a:r>
          </a:p>
        </p:txBody>
      </p:sp>
      <p:sp>
        <p:nvSpPr>
          <p:cNvPr name="TextBox 31" id="31"/>
          <p:cNvSpPr txBox="true"/>
          <p:nvPr/>
        </p:nvSpPr>
        <p:spPr>
          <a:xfrm rot="0">
            <a:off x="1028700" y="8535976"/>
            <a:ext cx="5822175" cy="285750"/>
          </a:xfrm>
          <a:prstGeom prst="rect">
            <a:avLst/>
          </a:prstGeom>
        </p:spPr>
        <p:txBody>
          <a:bodyPr anchor="t" rtlCol="false" tIns="0" lIns="0" bIns="0" rIns="0">
            <a:spAutoFit/>
          </a:bodyPr>
          <a:lstStyle/>
          <a:p>
            <a:pPr algn="just">
              <a:lnSpc>
                <a:spcPts val="2040"/>
              </a:lnSpc>
            </a:pPr>
            <a:r>
              <a:rPr lang="en-US" sz="1700">
                <a:solidFill>
                  <a:srgbClr val="FFFFFF"/>
                </a:solidFill>
                <a:latin typeface="Poppins"/>
              </a:rPr>
              <a:t>DELETE FROM table_name WHERE condition;</a:t>
            </a:r>
          </a:p>
        </p:txBody>
      </p:sp>
      <p:sp>
        <p:nvSpPr>
          <p:cNvPr name="TextBox 32" id="32"/>
          <p:cNvSpPr txBox="true"/>
          <p:nvPr/>
        </p:nvSpPr>
        <p:spPr>
          <a:xfrm rot="0">
            <a:off x="10761040" y="2399874"/>
            <a:ext cx="6498260" cy="704850"/>
          </a:xfrm>
          <a:prstGeom prst="rect">
            <a:avLst/>
          </a:prstGeom>
        </p:spPr>
        <p:txBody>
          <a:bodyPr anchor="t" rtlCol="false" tIns="0" lIns="0" bIns="0" rIns="0">
            <a:spAutoFit/>
          </a:bodyPr>
          <a:lstStyle/>
          <a:p>
            <a:pPr algn="r">
              <a:lnSpc>
                <a:spcPts val="5174"/>
              </a:lnSpc>
            </a:pPr>
            <a:r>
              <a:rPr lang="en-US" sz="4500">
                <a:solidFill>
                  <a:srgbClr val="000000"/>
                </a:solidFill>
                <a:latin typeface="Poppins Bold"/>
              </a:rPr>
              <a:t>PostgreSQL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50682" y="-216947"/>
            <a:ext cx="12634095" cy="10857425"/>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path>
              </a:pathLst>
            </a:custGeom>
            <a:solidFill>
              <a:srgbClr val="4A425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67647" y="-216947"/>
            <a:ext cx="7028317" cy="11047543"/>
            <a:chOff x="0" y="0"/>
            <a:chExt cx="14157706" cy="22253956"/>
          </a:xfrm>
        </p:grpSpPr>
        <p:sp>
          <p:nvSpPr>
            <p:cNvPr name="Freeform 6" id="6"/>
            <p:cNvSpPr/>
            <p:nvPr/>
          </p:nvSpPr>
          <p:spPr>
            <a:xfrm flipH="false" flipV="false" rot="0">
              <a:off x="0" y="0"/>
              <a:ext cx="14157706" cy="22253956"/>
            </a:xfrm>
            <a:custGeom>
              <a:avLst/>
              <a:gdLst/>
              <a:ahLst/>
              <a:cxnLst/>
              <a:rect r="r" b="b" t="t" l="l"/>
              <a:pathLst>
                <a:path h="22253956" w="14157706">
                  <a:moveTo>
                    <a:pt x="0" y="0"/>
                  </a:moveTo>
                  <a:lnTo>
                    <a:pt x="0" y="22253956"/>
                  </a:lnTo>
                  <a:lnTo>
                    <a:pt x="7833995" y="22253956"/>
                  </a:lnTo>
                  <a:lnTo>
                    <a:pt x="14157706" y="11206226"/>
                  </a:lnTo>
                  <a:lnTo>
                    <a:pt x="7614920" y="0"/>
                  </a:lnTo>
                  <a:close/>
                </a:path>
              </a:pathLst>
            </a:custGeom>
            <a:blipFill>
              <a:blip r:embed="rId2"/>
              <a:stretch>
                <a:fillRect l="-104253" t="0" r="-58047" b="-11248"/>
              </a:stretch>
            </a:blipFill>
          </p:spPr>
        </p:sp>
      </p:grpSp>
      <p:grpSp>
        <p:nvGrpSpPr>
          <p:cNvPr name="Group 7" id="7"/>
          <p:cNvGrpSpPr/>
          <p:nvPr/>
        </p:nvGrpSpPr>
        <p:grpSpPr>
          <a:xfrm rot="-7224364">
            <a:off x="2100191" y="636373"/>
            <a:ext cx="7720959" cy="1046430"/>
            <a:chOff x="0" y="0"/>
            <a:chExt cx="889693" cy="120581"/>
          </a:xfrm>
        </p:grpSpPr>
        <p:sp>
          <p:nvSpPr>
            <p:cNvPr name="Freeform 8" id="8"/>
            <p:cNvSpPr/>
            <p:nvPr/>
          </p:nvSpPr>
          <p:spPr>
            <a:xfrm flipH="false" flipV="false" rot="0">
              <a:off x="0" y="0"/>
              <a:ext cx="889693" cy="120581"/>
            </a:xfrm>
            <a:custGeom>
              <a:avLst/>
              <a:gdLst/>
              <a:ahLst/>
              <a:cxnLst/>
              <a:rect r="r" b="b" t="t" l="l"/>
              <a:pathLst>
                <a:path h="120581" w="889693">
                  <a:moveTo>
                    <a:pt x="686493" y="0"/>
                  </a:moveTo>
                  <a:lnTo>
                    <a:pt x="0" y="0"/>
                  </a:lnTo>
                  <a:lnTo>
                    <a:pt x="203200" y="120581"/>
                  </a:lnTo>
                  <a:lnTo>
                    <a:pt x="889693" y="120581"/>
                  </a:lnTo>
                  <a:lnTo>
                    <a:pt x="686493" y="0"/>
                  </a:lnTo>
                </a:path>
              </a:pathLst>
            </a:custGeom>
            <a:solidFill>
              <a:srgbClr val="7E43C8"/>
            </a:solidFill>
          </p:spPr>
        </p:sp>
        <p:sp>
          <p:nvSpPr>
            <p:cNvPr name="TextBox 9" id="9"/>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7224364">
            <a:off x="-508079" y="2876476"/>
            <a:ext cx="10938553" cy="648686"/>
            <a:chOff x="0" y="0"/>
            <a:chExt cx="2033314" cy="120581"/>
          </a:xfrm>
        </p:grpSpPr>
        <p:sp>
          <p:nvSpPr>
            <p:cNvPr name="Freeform 11" id="11"/>
            <p:cNvSpPr/>
            <p:nvPr/>
          </p:nvSpPr>
          <p:spPr>
            <a:xfrm flipH="false" flipV="false" rot="0">
              <a:off x="0" y="0"/>
              <a:ext cx="2033314" cy="120581"/>
            </a:xfrm>
            <a:custGeom>
              <a:avLst/>
              <a:gdLst/>
              <a:ahLst/>
              <a:cxnLst/>
              <a:rect r="r" b="b" t="t" l="l"/>
              <a:pathLst>
                <a:path h="120581" w="2033314">
                  <a:moveTo>
                    <a:pt x="1830114" y="0"/>
                  </a:moveTo>
                  <a:lnTo>
                    <a:pt x="0" y="0"/>
                  </a:lnTo>
                  <a:lnTo>
                    <a:pt x="203200" y="120581"/>
                  </a:lnTo>
                  <a:lnTo>
                    <a:pt x="2033314" y="120581"/>
                  </a:lnTo>
                  <a:lnTo>
                    <a:pt x="1830114" y="0"/>
                  </a:lnTo>
                </a:path>
              </a:pathLst>
            </a:custGeom>
            <a:solidFill>
              <a:srgbClr val="7E43C8"/>
            </a:solidFill>
          </p:spPr>
        </p:sp>
        <p:sp>
          <p:nvSpPr>
            <p:cNvPr name="TextBox 12" id="12"/>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199169">
            <a:off x="-837718" y="7480408"/>
            <a:ext cx="11909220" cy="1453350"/>
            <a:chOff x="0" y="0"/>
            <a:chExt cx="967265" cy="118041"/>
          </a:xfrm>
        </p:grpSpPr>
        <p:sp>
          <p:nvSpPr>
            <p:cNvPr name="Freeform 14" id="14"/>
            <p:cNvSpPr/>
            <p:nvPr/>
          </p:nvSpPr>
          <p:spPr>
            <a:xfrm flipH="false" flipV="false" rot="0">
              <a:off x="0" y="0"/>
              <a:ext cx="967265" cy="118041"/>
            </a:xfrm>
            <a:custGeom>
              <a:avLst/>
              <a:gdLst/>
              <a:ahLst/>
              <a:cxnLst/>
              <a:rect r="r" b="b" t="t" l="l"/>
              <a:pathLst>
                <a:path h="118041" w="967265">
                  <a:moveTo>
                    <a:pt x="203200" y="0"/>
                  </a:moveTo>
                  <a:lnTo>
                    <a:pt x="967265" y="0"/>
                  </a:lnTo>
                  <a:lnTo>
                    <a:pt x="764065" y="118041"/>
                  </a:lnTo>
                  <a:lnTo>
                    <a:pt x="0" y="118041"/>
                  </a:lnTo>
                  <a:lnTo>
                    <a:pt x="203200" y="0"/>
                  </a:lnTo>
                </a:path>
              </a:pathLst>
            </a:custGeom>
            <a:solidFill>
              <a:srgbClr val="AC6BFF"/>
            </a:solidFill>
          </p:spPr>
        </p:sp>
        <p:sp>
          <p:nvSpPr>
            <p:cNvPr name="TextBox 15" id="15"/>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7199169">
            <a:off x="3417638" y="9117835"/>
            <a:ext cx="5785190" cy="706000"/>
            <a:chOff x="0" y="0"/>
            <a:chExt cx="967265" cy="118041"/>
          </a:xfrm>
        </p:grpSpPr>
        <p:sp>
          <p:nvSpPr>
            <p:cNvPr name="Freeform 17" id="17"/>
            <p:cNvSpPr/>
            <p:nvPr/>
          </p:nvSpPr>
          <p:spPr>
            <a:xfrm flipH="false" flipV="false" rot="0">
              <a:off x="0" y="0"/>
              <a:ext cx="967265" cy="118041"/>
            </a:xfrm>
            <a:custGeom>
              <a:avLst/>
              <a:gdLst/>
              <a:ahLst/>
              <a:cxnLst/>
              <a:rect r="r" b="b" t="t" l="l"/>
              <a:pathLst>
                <a:path h="118041" w="967265">
                  <a:moveTo>
                    <a:pt x="203200" y="0"/>
                  </a:moveTo>
                  <a:lnTo>
                    <a:pt x="967265" y="0"/>
                  </a:lnTo>
                  <a:lnTo>
                    <a:pt x="764065" y="118041"/>
                  </a:lnTo>
                  <a:lnTo>
                    <a:pt x="0" y="118041"/>
                  </a:lnTo>
                  <a:lnTo>
                    <a:pt x="203200" y="0"/>
                  </a:lnTo>
                </a:path>
              </a:pathLst>
            </a:custGeom>
            <a:solidFill>
              <a:srgbClr val="AC6BFF"/>
            </a:solidFill>
          </p:spPr>
        </p:sp>
        <p:sp>
          <p:nvSpPr>
            <p:cNvPr name="TextBox 18" id="18"/>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9" id="19"/>
          <p:cNvGrpSpPr>
            <a:grpSpLocks noChangeAspect="true"/>
          </p:cNvGrpSpPr>
          <p:nvPr/>
        </p:nvGrpSpPr>
        <p:grpSpPr>
          <a:xfrm rot="0">
            <a:off x="-915247" y="-64547"/>
            <a:ext cx="7028317" cy="11047543"/>
            <a:chOff x="0" y="0"/>
            <a:chExt cx="14157706" cy="22253956"/>
          </a:xfrm>
        </p:grpSpPr>
        <p:sp>
          <p:nvSpPr>
            <p:cNvPr name="Freeform 20" id="20"/>
            <p:cNvSpPr/>
            <p:nvPr/>
          </p:nvSpPr>
          <p:spPr>
            <a:xfrm flipH="false" flipV="false" rot="0">
              <a:off x="0" y="0"/>
              <a:ext cx="14157706" cy="22253956"/>
            </a:xfrm>
            <a:custGeom>
              <a:avLst/>
              <a:gdLst/>
              <a:ahLst/>
              <a:cxnLst/>
              <a:rect r="r" b="b" t="t" l="l"/>
              <a:pathLst>
                <a:path h="22253956" w="14157706">
                  <a:moveTo>
                    <a:pt x="0" y="0"/>
                  </a:moveTo>
                  <a:lnTo>
                    <a:pt x="0" y="22253956"/>
                  </a:lnTo>
                  <a:lnTo>
                    <a:pt x="7833995" y="22253956"/>
                  </a:lnTo>
                  <a:lnTo>
                    <a:pt x="14157706" y="11206226"/>
                  </a:lnTo>
                  <a:lnTo>
                    <a:pt x="7614920" y="0"/>
                  </a:lnTo>
                  <a:close/>
                </a:path>
              </a:pathLst>
            </a:custGeom>
            <a:blipFill>
              <a:blip r:embed="rId3"/>
              <a:stretch>
                <a:fillRect l="-2460" t="0" r="-2460" b="0"/>
              </a:stretch>
            </a:blipFill>
          </p:spPr>
        </p:sp>
      </p:grpSp>
      <p:sp>
        <p:nvSpPr>
          <p:cNvPr name="Freeform 21" id="21"/>
          <p:cNvSpPr/>
          <p:nvPr/>
        </p:nvSpPr>
        <p:spPr>
          <a:xfrm flipH="false" flipV="false" rot="0">
            <a:off x="9867899" y="6788999"/>
            <a:ext cx="5994523" cy="2854892"/>
          </a:xfrm>
          <a:custGeom>
            <a:avLst/>
            <a:gdLst/>
            <a:ahLst/>
            <a:cxnLst/>
            <a:rect r="r" b="b" t="t" l="l"/>
            <a:pathLst>
              <a:path h="2854892" w="5994523">
                <a:moveTo>
                  <a:pt x="0" y="0"/>
                </a:moveTo>
                <a:lnTo>
                  <a:pt x="5994523" y="0"/>
                </a:lnTo>
                <a:lnTo>
                  <a:pt x="5994523" y="2854892"/>
                </a:lnTo>
                <a:lnTo>
                  <a:pt x="0" y="28548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9587904" y="394109"/>
            <a:ext cx="8080741" cy="1095375"/>
          </a:xfrm>
          <a:prstGeom prst="rect">
            <a:avLst/>
          </a:prstGeom>
        </p:spPr>
        <p:txBody>
          <a:bodyPr anchor="t" rtlCol="false" tIns="0" lIns="0" bIns="0" rIns="0">
            <a:spAutoFit/>
          </a:bodyPr>
          <a:lstStyle/>
          <a:p>
            <a:pPr algn="r">
              <a:lnSpc>
                <a:spcPts val="8400"/>
              </a:lnSpc>
              <a:spcBef>
                <a:spcPct val="0"/>
              </a:spcBef>
            </a:pPr>
            <a:r>
              <a:rPr lang="en-US" sz="6000" spc="-179">
                <a:solidFill>
                  <a:srgbClr val="000000"/>
                </a:solidFill>
                <a:latin typeface="Poppins Bold"/>
              </a:rPr>
              <a:t>Day 4</a:t>
            </a:r>
          </a:p>
        </p:txBody>
      </p:sp>
      <p:sp>
        <p:nvSpPr>
          <p:cNvPr name="TextBox 23" id="23"/>
          <p:cNvSpPr txBox="true"/>
          <p:nvPr/>
        </p:nvSpPr>
        <p:spPr>
          <a:xfrm rot="0">
            <a:off x="8061675" y="2446364"/>
            <a:ext cx="9606971" cy="2533650"/>
          </a:xfrm>
          <a:prstGeom prst="rect">
            <a:avLst/>
          </a:prstGeom>
        </p:spPr>
        <p:txBody>
          <a:bodyPr anchor="t" rtlCol="false" tIns="0" lIns="0" bIns="0" rIns="0">
            <a:spAutoFit/>
          </a:bodyPr>
          <a:lstStyle/>
          <a:p>
            <a:pPr algn="just">
              <a:lnSpc>
                <a:spcPts val="2520"/>
              </a:lnSpc>
            </a:pPr>
            <a:r>
              <a:rPr lang="en-US" sz="2100">
                <a:solidFill>
                  <a:srgbClr val="000000"/>
                </a:solidFill>
                <a:latin typeface="Poppins"/>
              </a:rPr>
              <a:t>Software testing is a critical process in the software development lifecycle that involves evaluating a software application to identify defects, ensure its quality, and validate that it meets specified requirements. The primary goal of software testing is to uncover errors, bugs, and issues in the software before it is released to users. Testing helps ensure that the software functions correctly, performs well, and provides a positive user experience.</a:t>
            </a:r>
          </a:p>
          <a:p>
            <a:pPr algn="just">
              <a:lnSpc>
                <a:spcPts val="2520"/>
              </a:lnSpc>
            </a:pPr>
          </a:p>
        </p:txBody>
      </p:sp>
      <p:sp>
        <p:nvSpPr>
          <p:cNvPr name="TextBox 24" id="24"/>
          <p:cNvSpPr txBox="true"/>
          <p:nvPr/>
        </p:nvSpPr>
        <p:spPr>
          <a:xfrm rot="0">
            <a:off x="9587904" y="1508534"/>
            <a:ext cx="8080741" cy="809625"/>
          </a:xfrm>
          <a:prstGeom prst="rect">
            <a:avLst/>
          </a:prstGeom>
        </p:spPr>
        <p:txBody>
          <a:bodyPr anchor="t" rtlCol="false" tIns="0" lIns="0" bIns="0" rIns="0">
            <a:spAutoFit/>
          </a:bodyPr>
          <a:lstStyle/>
          <a:p>
            <a:pPr algn="r">
              <a:lnSpc>
                <a:spcPts val="6299"/>
              </a:lnSpc>
              <a:spcBef>
                <a:spcPct val="0"/>
              </a:spcBef>
            </a:pPr>
            <a:r>
              <a:rPr lang="en-US" sz="4500" spc="-135">
                <a:solidFill>
                  <a:srgbClr val="000000"/>
                </a:solidFill>
                <a:latin typeface="Poppins Bold"/>
              </a:rPr>
              <a:t>Testing</a:t>
            </a:r>
          </a:p>
        </p:txBody>
      </p:sp>
      <p:sp>
        <p:nvSpPr>
          <p:cNvPr name="TextBox 25" id="25"/>
          <p:cNvSpPr txBox="true"/>
          <p:nvPr/>
        </p:nvSpPr>
        <p:spPr>
          <a:xfrm rot="0">
            <a:off x="9587904" y="4630084"/>
            <a:ext cx="8080741" cy="809625"/>
          </a:xfrm>
          <a:prstGeom prst="rect">
            <a:avLst/>
          </a:prstGeom>
        </p:spPr>
        <p:txBody>
          <a:bodyPr anchor="t" rtlCol="false" tIns="0" lIns="0" bIns="0" rIns="0">
            <a:spAutoFit/>
          </a:bodyPr>
          <a:lstStyle/>
          <a:p>
            <a:pPr algn="r">
              <a:lnSpc>
                <a:spcPts val="6299"/>
              </a:lnSpc>
              <a:spcBef>
                <a:spcPct val="0"/>
              </a:spcBef>
            </a:pPr>
            <a:r>
              <a:rPr lang="en-US" sz="4500" spc="-135">
                <a:solidFill>
                  <a:srgbClr val="000000"/>
                </a:solidFill>
                <a:latin typeface="Poppins Bold"/>
              </a:rPr>
              <a:t>STLC</a:t>
            </a:r>
          </a:p>
        </p:txBody>
      </p:sp>
      <p:sp>
        <p:nvSpPr>
          <p:cNvPr name="TextBox 26" id="26"/>
          <p:cNvSpPr txBox="true"/>
          <p:nvPr/>
        </p:nvSpPr>
        <p:spPr>
          <a:xfrm rot="0">
            <a:off x="8061675" y="5480934"/>
            <a:ext cx="9606971" cy="9429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STLC stands for Software Testing Life Cycle. It is a structured process that defines the various stages and activities involved in testing a software application.</a:t>
            </a:r>
          </a:p>
        </p:txBody>
      </p:sp>
      <p:sp>
        <p:nvSpPr>
          <p:cNvPr name="TextBox 27" id="27"/>
          <p:cNvSpPr txBox="true"/>
          <p:nvPr/>
        </p:nvSpPr>
        <p:spPr>
          <a:xfrm rot="0">
            <a:off x="9998573" y="7225281"/>
            <a:ext cx="1127423" cy="540893"/>
          </a:xfrm>
          <a:prstGeom prst="rect">
            <a:avLst/>
          </a:prstGeom>
        </p:spPr>
        <p:txBody>
          <a:bodyPr anchor="t" rtlCol="false" tIns="0" lIns="0" bIns="0" rIns="0">
            <a:spAutoFit/>
          </a:bodyPr>
          <a:lstStyle/>
          <a:p>
            <a:pPr algn="ctr">
              <a:lnSpc>
                <a:spcPts val="2070"/>
              </a:lnSpc>
            </a:pPr>
            <a:r>
              <a:rPr lang="en-US" sz="1899">
                <a:solidFill>
                  <a:srgbClr val="FFFFFF"/>
                </a:solidFill>
                <a:latin typeface="Poppins Bold"/>
              </a:rPr>
              <a:t>Test</a:t>
            </a:r>
          </a:p>
          <a:p>
            <a:pPr algn="ctr">
              <a:lnSpc>
                <a:spcPts val="2070"/>
              </a:lnSpc>
            </a:pPr>
            <a:r>
              <a:rPr lang="en-US" sz="1899">
                <a:solidFill>
                  <a:srgbClr val="FFFFFF"/>
                </a:solidFill>
                <a:latin typeface="Poppins Bold"/>
              </a:rPr>
              <a:t>Strategy </a:t>
            </a:r>
          </a:p>
        </p:txBody>
      </p:sp>
      <p:sp>
        <p:nvSpPr>
          <p:cNvPr name="TextBox 28" id="28"/>
          <p:cNvSpPr txBox="true"/>
          <p:nvPr/>
        </p:nvSpPr>
        <p:spPr>
          <a:xfrm rot="0">
            <a:off x="11789509" y="7225281"/>
            <a:ext cx="599380" cy="540893"/>
          </a:xfrm>
          <a:prstGeom prst="rect">
            <a:avLst/>
          </a:prstGeom>
        </p:spPr>
        <p:txBody>
          <a:bodyPr anchor="t" rtlCol="false" tIns="0" lIns="0" bIns="0" rIns="0">
            <a:spAutoFit/>
          </a:bodyPr>
          <a:lstStyle/>
          <a:p>
            <a:pPr algn="ctr">
              <a:lnSpc>
                <a:spcPts val="2070"/>
              </a:lnSpc>
            </a:pPr>
            <a:r>
              <a:rPr lang="en-US" sz="1899">
                <a:solidFill>
                  <a:srgbClr val="FFFFFF"/>
                </a:solidFill>
                <a:latin typeface="Poppins Bold"/>
              </a:rPr>
              <a:t>Test</a:t>
            </a:r>
          </a:p>
          <a:p>
            <a:pPr algn="ctr">
              <a:lnSpc>
                <a:spcPts val="2070"/>
              </a:lnSpc>
            </a:pPr>
            <a:r>
              <a:rPr lang="en-US" sz="1899">
                <a:solidFill>
                  <a:srgbClr val="FFFFFF"/>
                </a:solidFill>
                <a:latin typeface="Poppins Bold"/>
              </a:rPr>
              <a:t>Plan </a:t>
            </a:r>
          </a:p>
        </p:txBody>
      </p:sp>
      <p:sp>
        <p:nvSpPr>
          <p:cNvPr name="TextBox 29" id="29"/>
          <p:cNvSpPr txBox="true"/>
          <p:nvPr/>
        </p:nvSpPr>
        <p:spPr>
          <a:xfrm rot="0">
            <a:off x="13174597" y="7225281"/>
            <a:ext cx="907356" cy="540893"/>
          </a:xfrm>
          <a:prstGeom prst="rect">
            <a:avLst/>
          </a:prstGeom>
        </p:spPr>
        <p:txBody>
          <a:bodyPr anchor="t" rtlCol="false" tIns="0" lIns="0" bIns="0" rIns="0">
            <a:spAutoFit/>
          </a:bodyPr>
          <a:lstStyle/>
          <a:p>
            <a:pPr algn="ctr">
              <a:lnSpc>
                <a:spcPts val="2070"/>
              </a:lnSpc>
            </a:pPr>
            <a:r>
              <a:rPr lang="en-US" sz="1899">
                <a:solidFill>
                  <a:srgbClr val="FFFFFF"/>
                </a:solidFill>
                <a:latin typeface="Poppins Bold"/>
              </a:rPr>
              <a:t>Test</a:t>
            </a:r>
          </a:p>
          <a:p>
            <a:pPr algn="ctr">
              <a:lnSpc>
                <a:spcPts val="2070"/>
              </a:lnSpc>
            </a:pPr>
            <a:r>
              <a:rPr lang="en-US" sz="1899">
                <a:solidFill>
                  <a:srgbClr val="FFFFFF"/>
                </a:solidFill>
                <a:latin typeface="Poppins Bold"/>
              </a:rPr>
              <a:t>Design </a:t>
            </a:r>
          </a:p>
        </p:txBody>
      </p:sp>
      <p:sp>
        <p:nvSpPr>
          <p:cNvPr name="TextBox 30" id="30"/>
          <p:cNvSpPr txBox="true"/>
          <p:nvPr/>
        </p:nvSpPr>
        <p:spPr>
          <a:xfrm rot="0">
            <a:off x="14589544" y="7225281"/>
            <a:ext cx="1162481" cy="798068"/>
          </a:xfrm>
          <a:prstGeom prst="rect">
            <a:avLst/>
          </a:prstGeom>
        </p:spPr>
        <p:txBody>
          <a:bodyPr anchor="t" rtlCol="false" tIns="0" lIns="0" bIns="0" rIns="0">
            <a:spAutoFit/>
          </a:bodyPr>
          <a:lstStyle/>
          <a:p>
            <a:pPr algn="ctr">
              <a:lnSpc>
                <a:spcPts val="2070"/>
              </a:lnSpc>
            </a:pPr>
            <a:r>
              <a:rPr lang="en-US" sz="1899">
                <a:solidFill>
                  <a:srgbClr val="FFFFFF"/>
                </a:solidFill>
                <a:latin typeface="Poppins Bold"/>
              </a:rPr>
              <a:t>Test</a:t>
            </a:r>
          </a:p>
          <a:p>
            <a:pPr algn="ctr">
              <a:lnSpc>
                <a:spcPts val="2070"/>
              </a:lnSpc>
            </a:pPr>
            <a:r>
              <a:rPr lang="en-US" sz="1899">
                <a:solidFill>
                  <a:srgbClr val="FFFFFF"/>
                </a:solidFill>
                <a:latin typeface="Poppins Bold"/>
              </a:rPr>
              <a:t>Environment</a:t>
            </a:r>
          </a:p>
        </p:txBody>
      </p:sp>
      <p:sp>
        <p:nvSpPr>
          <p:cNvPr name="TextBox 31" id="31"/>
          <p:cNvSpPr txBox="true"/>
          <p:nvPr/>
        </p:nvSpPr>
        <p:spPr>
          <a:xfrm rot="0">
            <a:off x="10744098" y="8566274"/>
            <a:ext cx="1214934" cy="540893"/>
          </a:xfrm>
          <a:prstGeom prst="rect">
            <a:avLst/>
          </a:prstGeom>
        </p:spPr>
        <p:txBody>
          <a:bodyPr anchor="t" rtlCol="false" tIns="0" lIns="0" bIns="0" rIns="0">
            <a:spAutoFit/>
          </a:bodyPr>
          <a:lstStyle/>
          <a:p>
            <a:pPr algn="ctr">
              <a:lnSpc>
                <a:spcPts val="2070"/>
              </a:lnSpc>
            </a:pPr>
            <a:r>
              <a:rPr lang="en-US" sz="1899">
                <a:solidFill>
                  <a:srgbClr val="FFFFFF"/>
                </a:solidFill>
                <a:latin typeface="Poppins Bold"/>
              </a:rPr>
              <a:t>Test</a:t>
            </a:r>
          </a:p>
          <a:p>
            <a:pPr algn="ctr">
              <a:lnSpc>
                <a:spcPts val="2070"/>
              </a:lnSpc>
            </a:pPr>
            <a:r>
              <a:rPr lang="en-US" sz="1899">
                <a:solidFill>
                  <a:srgbClr val="FFFFFF"/>
                </a:solidFill>
                <a:latin typeface="Poppins Bold"/>
              </a:rPr>
              <a:t>Execution</a:t>
            </a:r>
          </a:p>
        </p:txBody>
      </p:sp>
      <p:sp>
        <p:nvSpPr>
          <p:cNvPr name="TextBox 32" id="32"/>
          <p:cNvSpPr txBox="true"/>
          <p:nvPr/>
        </p:nvSpPr>
        <p:spPr>
          <a:xfrm rot="0">
            <a:off x="12263819" y="8566274"/>
            <a:ext cx="1222177" cy="540893"/>
          </a:xfrm>
          <a:prstGeom prst="rect">
            <a:avLst/>
          </a:prstGeom>
        </p:spPr>
        <p:txBody>
          <a:bodyPr anchor="t" rtlCol="false" tIns="0" lIns="0" bIns="0" rIns="0">
            <a:spAutoFit/>
          </a:bodyPr>
          <a:lstStyle/>
          <a:p>
            <a:pPr algn="ctr">
              <a:lnSpc>
                <a:spcPts val="2070"/>
              </a:lnSpc>
            </a:pPr>
            <a:r>
              <a:rPr lang="en-US" sz="1899">
                <a:solidFill>
                  <a:srgbClr val="FFFFFF"/>
                </a:solidFill>
                <a:latin typeface="Poppins Bold"/>
              </a:rPr>
              <a:t>Defect </a:t>
            </a:r>
          </a:p>
          <a:p>
            <a:pPr algn="ctr">
              <a:lnSpc>
                <a:spcPts val="2070"/>
              </a:lnSpc>
            </a:pPr>
            <a:r>
              <a:rPr lang="en-US" sz="1899">
                <a:solidFill>
                  <a:srgbClr val="FFFFFF"/>
                </a:solidFill>
                <a:latin typeface="Poppins Bold"/>
              </a:rPr>
              <a:t>Reporting</a:t>
            </a:r>
          </a:p>
        </p:txBody>
      </p:sp>
      <p:sp>
        <p:nvSpPr>
          <p:cNvPr name="TextBox 33" id="33"/>
          <p:cNvSpPr txBox="true"/>
          <p:nvPr/>
        </p:nvSpPr>
        <p:spPr>
          <a:xfrm rot="0">
            <a:off x="13902764" y="8566274"/>
            <a:ext cx="957759" cy="540893"/>
          </a:xfrm>
          <a:prstGeom prst="rect">
            <a:avLst/>
          </a:prstGeom>
        </p:spPr>
        <p:txBody>
          <a:bodyPr anchor="t" rtlCol="false" tIns="0" lIns="0" bIns="0" rIns="0">
            <a:spAutoFit/>
          </a:bodyPr>
          <a:lstStyle/>
          <a:p>
            <a:pPr algn="ctr">
              <a:lnSpc>
                <a:spcPts val="2070"/>
              </a:lnSpc>
            </a:pPr>
            <a:r>
              <a:rPr lang="en-US" sz="1899">
                <a:solidFill>
                  <a:srgbClr val="FFFFFF"/>
                </a:solidFill>
                <a:latin typeface="Poppins Bold"/>
              </a:rPr>
              <a:t>Test</a:t>
            </a:r>
          </a:p>
          <a:p>
            <a:pPr algn="ctr">
              <a:lnSpc>
                <a:spcPts val="2070"/>
              </a:lnSpc>
            </a:pPr>
            <a:r>
              <a:rPr lang="en-US" sz="1899">
                <a:solidFill>
                  <a:srgbClr val="FFFFFF"/>
                </a:solidFill>
                <a:latin typeface="Poppins Bold"/>
              </a:rPr>
              <a:t>Closure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26759" y="-285213"/>
            <a:ext cx="12634095" cy="10857425"/>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path>
              </a:pathLst>
            </a:custGeom>
            <a:solidFill>
              <a:srgbClr val="4A425F"/>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581814">
            <a:off x="7715826" y="-896304"/>
            <a:ext cx="10791907" cy="1018351"/>
            <a:chOff x="0" y="0"/>
            <a:chExt cx="1302038" cy="122864"/>
          </a:xfrm>
        </p:grpSpPr>
        <p:sp>
          <p:nvSpPr>
            <p:cNvPr name="Freeform 6" id="6"/>
            <p:cNvSpPr/>
            <p:nvPr/>
          </p:nvSpPr>
          <p:spPr>
            <a:xfrm flipH="false" flipV="false" rot="0">
              <a:off x="0" y="0"/>
              <a:ext cx="1302038" cy="122864"/>
            </a:xfrm>
            <a:custGeom>
              <a:avLst/>
              <a:gdLst/>
              <a:ahLst/>
              <a:cxnLst/>
              <a:rect r="r" b="b" t="t" l="l"/>
              <a:pathLst>
                <a:path h="122864" w="1302038">
                  <a:moveTo>
                    <a:pt x="203200" y="0"/>
                  </a:moveTo>
                  <a:lnTo>
                    <a:pt x="1302038" y="0"/>
                  </a:lnTo>
                  <a:lnTo>
                    <a:pt x="1098838" y="122864"/>
                  </a:lnTo>
                  <a:lnTo>
                    <a:pt x="0" y="122864"/>
                  </a:lnTo>
                  <a:lnTo>
                    <a:pt x="203200" y="0"/>
                  </a:lnTo>
                </a:path>
              </a:pathLst>
            </a:custGeom>
            <a:solidFill>
              <a:srgbClr val="7E43C8"/>
            </a:solidFill>
          </p:spPr>
        </p:sp>
        <p:sp>
          <p:nvSpPr>
            <p:cNvPr name="TextBox 7" id="7"/>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581814">
            <a:off x="7594056" y="2626626"/>
            <a:ext cx="11775351" cy="733671"/>
            <a:chOff x="0" y="0"/>
            <a:chExt cx="1971948" cy="122864"/>
          </a:xfrm>
        </p:grpSpPr>
        <p:sp>
          <p:nvSpPr>
            <p:cNvPr name="Freeform 9" id="9"/>
            <p:cNvSpPr/>
            <p:nvPr/>
          </p:nvSpPr>
          <p:spPr>
            <a:xfrm flipH="false" flipV="false" rot="0">
              <a:off x="0" y="0"/>
              <a:ext cx="1971948" cy="122864"/>
            </a:xfrm>
            <a:custGeom>
              <a:avLst/>
              <a:gdLst/>
              <a:ahLst/>
              <a:cxnLst/>
              <a:rect r="r" b="b" t="t" l="l"/>
              <a:pathLst>
                <a:path h="122864" w="1971948">
                  <a:moveTo>
                    <a:pt x="203200" y="0"/>
                  </a:moveTo>
                  <a:lnTo>
                    <a:pt x="1971948" y="0"/>
                  </a:lnTo>
                  <a:lnTo>
                    <a:pt x="1768748" y="122864"/>
                  </a:lnTo>
                  <a:lnTo>
                    <a:pt x="0" y="122864"/>
                  </a:lnTo>
                  <a:lnTo>
                    <a:pt x="203200" y="0"/>
                  </a:lnTo>
                </a:path>
              </a:pathLst>
            </a:custGeom>
            <a:solidFill>
              <a:srgbClr val="7E43C8"/>
            </a:solidFill>
          </p:spPr>
        </p:sp>
        <p:sp>
          <p:nvSpPr>
            <p:cNvPr name="TextBox 10" id="10"/>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3172">
            <a:off x="6599179" y="8397176"/>
            <a:ext cx="14220709" cy="1364675"/>
            <a:chOff x="0" y="0"/>
            <a:chExt cx="1195869" cy="114760"/>
          </a:xfrm>
        </p:grpSpPr>
        <p:sp>
          <p:nvSpPr>
            <p:cNvPr name="Freeform 12" id="12"/>
            <p:cNvSpPr/>
            <p:nvPr/>
          </p:nvSpPr>
          <p:spPr>
            <a:xfrm flipH="false" flipV="false" rot="0">
              <a:off x="0" y="0"/>
              <a:ext cx="1195869" cy="114760"/>
            </a:xfrm>
            <a:custGeom>
              <a:avLst/>
              <a:gdLst/>
              <a:ahLst/>
              <a:cxnLst/>
              <a:rect r="r" b="b" t="t" l="l"/>
              <a:pathLst>
                <a:path h="114760" w="1195869">
                  <a:moveTo>
                    <a:pt x="992669" y="0"/>
                  </a:moveTo>
                  <a:lnTo>
                    <a:pt x="0" y="0"/>
                  </a:lnTo>
                  <a:lnTo>
                    <a:pt x="203200" y="114760"/>
                  </a:lnTo>
                  <a:lnTo>
                    <a:pt x="1195869" y="114760"/>
                  </a:lnTo>
                  <a:lnTo>
                    <a:pt x="992669" y="0"/>
                  </a:lnTo>
                </a:path>
              </a:pathLst>
            </a:custGeom>
            <a:solidFill>
              <a:srgbClr val="AC6BFF"/>
            </a:solidFill>
          </p:spPr>
        </p:sp>
        <p:sp>
          <p:nvSpPr>
            <p:cNvPr name="TextBox 13" id="13"/>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3613172">
            <a:off x="8680615" y="9816647"/>
            <a:ext cx="7207232" cy="691634"/>
            <a:chOff x="0" y="0"/>
            <a:chExt cx="1195869" cy="114760"/>
          </a:xfrm>
        </p:grpSpPr>
        <p:sp>
          <p:nvSpPr>
            <p:cNvPr name="Freeform 15" id="15"/>
            <p:cNvSpPr/>
            <p:nvPr/>
          </p:nvSpPr>
          <p:spPr>
            <a:xfrm flipH="false" flipV="false" rot="0">
              <a:off x="0" y="0"/>
              <a:ext cx="1195869" cy="114760"/>
            </a:xfrm>
            <a:custGeom>
              <a:avLst/>
              <a:gdLst/>
              <a:ahLst/>
              <a:cxnLst/>
              <a:rect r="r" b="b" t="t" l="l"/>
              <a:pathLst>
                <a:path h="114760" w="1195869">
                  <a:moveTo>
                    <a:pt x="992669" y="0"/>
                  </a:moveTo>
                  <a:lnTo>
                    <a:pt x="0" y="0"/>
                  </a:lnTo>
                  <a:lnTo>
                    <a:pt x="203200" y="114760"/>
                  </a:lnTo>
                  <a:lnTo>
                    <a:pt x="1195869" y="114760"/>
                  </a:lnTo>
                  <a:lnTo>
                    <a:pt x="992669" y="0"/>
                  </a:lnTo>
                </a:path>
              </a:pathLst>
            </a:custGeom>
            <a:solidFill>
              <a:srgbClr val="AC6BFF"/>
            </a:solidFill>
          </p:spPr>
        </p:sp>
        <p:sp>
          <p:nvSpPr>
            <p:cNvPr name="TextBox 16" id="16"/>
            <p:cNvSpPr txBox="true"/>
            <p:nvPr/>
          </p:nvSpPr>
          <p:spPr>
            <a:xfrm>
              <a:off x="101600" y="-57150"/>
              <a:ext cx="609600" cy="66675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2668313" y="614849"/>
            <a:ext cx="5619687" cy="9957363"/>
          </a:xfrm>
          <a:custGeom>
            <a:avLst/>
            <a:gdLst/>
            <a:ahLst/>
            <a:cxnLst/>
            <a:rect r="r" b="b" t="t" l="l"/>
            <a:pathLst>
              <a:path h="9957363" w="5619687">
                <a:moveTo>
                  <a:pt x="0" y="0"/>
                </a:moveTo>
                <a:lnTo>
                  <a:pt x="5619687" y="0"/>
                </a:lnTo>
                <a:lnTo>
                  <a:pt x="5619687" y="9957364"/>
                </a:lnTo>
                <a:lnTo>
                  <a:pt x="0" y="9957364"/>
                </a:lnTo>
                <a:lnTo>
                  <a:pt x="0" y="0"/>
                </a:lnTo>
                <a:close/>
              </a:path>
            </a:pathLst>
          </a:custGeom>
          <a:blipFill>
            <a:blip r:embed="rId2"/>
            <a:stretch>
              <a:fillRect l="0" t="0" r="0" b="0"/>
            </a:stretch>
          </a:blipFill>
        </p:spPr>
      </p:sp>
      <p:sp>
        <p:nvSpPr>
          <p:cNvPr name="Freeform 18" id="18"/>
          <p:cNvSpPr/>
          <p:nvPr/>
        </p:nvSpPr>
        <p:spPr>
          <a:xfrm flipH="false" flipV="false" rot="0">
            <a:off x="1028700" y="5835393"/>
            <a:ext cx="6854590" cy="3422907"/>
          </a:xfrm>
          <a:custGeom>
            <a:avLst/>
            <a:gdLst/>
            <a:ahLst/>
            <a:cxnLst/>
            <a:rect r="r" b="b" t="t" l="l"/>
            <a:pathLst>
              <a:path h="3422907" w="6854590">
                <a:moveTo>
                  <a:pt x="0" y="0"/>
                </a:moveTo>
                <a:lnTo>
                  <a:pt x="6854590" y="0"/>
                </a:lnTo>
                <a:lnTo>
                  <a:pt x="6854590" y="3422907"/>
                </a:lnTo>
                <a:lnTo>
                  <a:pt x="0" y="3422907"/>
                </a:lnTo>
                <a:lnTo>
                  <a:pt x="0" y="0"/>
                </a:lnTo>
                <a:close/>
              </a:path>
            </a:pathLst>
          </a:custGeom>
          <a:blipFill>
            <a:blip r:embed="rId3"/>
            <a:stretch>
              <a:fillRect l="0" t="0" r="0" b="0"/>
            </a:stretch>
          </a:blipFill>
        </p:spPr>
      </p:sp>
      <p:sp>
        <p:nvSpPr>
          <p:cNvPr name="TextBox 19" id="19"/>
          <p:cNvSpPr txBox="true"/>
          <p:nvPr/>
        </p:nvSpPr>
        <p:spPr>
          <a:xfrm rot="0">
            <a:off x="1028700" y="400835"/>
            <a:ext cx="4055008" cy="1095375"/>
          </a:xfrm>
          <a:prstGeom prst="rect">
            <a:avLst/>
          </a:prstGeom>
        </p:spPr>
        <p:txBody>
          <a:bodyPr anchor="t" rtlCol="false" tIns="0" lIns="0" bIns="0" rIns="0">
            <a:spAutoFit/>
          </a:bodyPr>
          <a:lstStyle/>
          <a:p>
            <a:pPr>
              <a:lnSpc>
                <a:spcPts val="8400"/>
              </a:lnSpc>
              <a:spcBef>
                <a:spcPct val="0"/>
              </a:spcBef>
            </a:pPr>
            <a:r>
              <a:rPr lang="en-US" sz="6000">
                <a:solidFill>
                  <a:srgbClr val="000000"/>
                </a:solidFill>
                <a:latin typeface="Poppins Bold"/>
              </a:rPr>
              <a:t>Day 5</a:t>
            </a:r>
          </a:p>
        </p:txBody>
      </p:sp>
      <p:sp>
        <p:nvSpPr>
          <p:cNvPr name="TextBox 20" id="20"/>
          <p:cNvSpPr txBox="true"/>
          <p:nvPr/>
        </p:nvSpPr>
        <p:spPr>
          <a:xfrm rot="0">
            <a:off x="1028700" y="2409825"/>
            <a:ext cx="9332528" cy="2619375"/>
          </a:xfrm>
          <a:prstGeom prst="rect">
            <a:avLst/>
          </a:prstGeom>
        </p:spPr>
        <p:txBody>
          <a:bodyPr anchor="t" rtlCol="false" tIns="0" lIns="0" bIns="0" rIns="0">
            <a:spAutoFit/>
          </a:bodyPr>
          <a:lstStyle/>
          <a:p>
            <a:pPr algn="just">
              <a:lnSpc>
                <a:spcPts val="2999"/>
              </a:lnSpc>
            </a:pPr>
            <a:r>
              <a:rPr lang="en-US" sz="2499">
                <a:solidFill>
                  <a:srgbClr val="000000"/>
                </a:solidFill>
                <a:latin typeface="Poppins"/>
              </a:rPr>
              <a:t>DevOps is a set of practices, principles, and cultural philosophies that aim to improve and streamline the collaboration between software development (Dev) and IT operations (Ops) teams. The goal of DevOps is to shorten the software development life cycle, increase the frequency of software releases, and improve the quality, reliability, and efficiency of software delivery.</a:t>
            </a:r>
          </a:p>
        </p:txBody>
      </p:sp>
      <p:sp>
        <p:nvSpPr>
          <p:cNvPr name="TextBox 21" id="21"/>
          <p:cNvSpPr txBox="true"/>
          <p:nvPr/>
        </p:nvSpPr>
        <p:spPr>
          <a:xfrm rot="0">
            <a:off x="1028700" y="1429535"/>
            <a:ext cx="4055008" cy="809625"/>
          </a:xfrm>
          <a:prstGeom prst="rect">
            <a:avLst/>
          </a:prstGeom>
        </p:spPr>
        <p:txBody>
          <a:bodyPr anchor="t" rtlCol="false" tIns="0" lIns="0" bIns="0" rIns="0">
            <a:spAutoFit/>
          </a:bodyPr>
          <a:lstStyle/>
          <a:p>
            <a:pPr>
              <a:lnSpc>
                <a:spcPts val="6299"/>
              </a:lnSpc>
              <a:spcBef>
                <a:spcPct val="0"/>
              </a:spcBef>
            </a:pPr>
            <a:r>
              <a:rPr lang="en-US" sz="4500">
                <a:solidFill>
                  <a:srgbClr val="000000"/>
                </a:solidFill>
                <a:latin typeface="Poppins Bold"/>
              </a:rPr>
              <a:t>DevOps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757503"/>
            <a:ext cx="7981420" cy="5976562"/>
            <a:chOff x="0" y="0"/>
            <a:chExt cx="2102102" cy="1574074"/>
          </a:xfrm>
        </p:grpSpPr>
        <p:sp>
          <p:nvSpPr>
            <p:cNvPr name="Freeform 3" id="3"/>
            <p:cNvSpPr/>
            <p:nvPr/>
          </p:nvSpPr>
          <p:spPr>
            <a:xfrm flipH="false" flipV="false" rot="0">
              <a:off x="0" y="0"/>
              <a:ext cx="2102103" cy="1574074"/>
            </a:xfrm>
            <a:custGeom>
              <a:avLst/>
              <a:gdLst/>
              <a:ahLst/>
              <a:cxnLst/>
              <a:rect r="r" b="b" t="t" l="l"/>
              <a:pathLst>
                <a:path h="1574074" w="2102103">
                  <a:moveTo>
                    <a:pt x="39770" y="0"/>
                  </a:moveTo>
                  <a:lnTo>
                    <a:pt x="2062333" y="0"/>
                  </a:lnTo>
                  <a:cubicBezTo>
                    <a:pt x="2084297" y="0"/>
                    <a:pt x="2102103" y="17806"/>
                    <a:pt x="2102103" y="39770"/>
                  </a:cubicBezTo>
                  <a:lnTo>
                    <a:pt x="2102103" y="1534304"/>
                  </a:lnTo>
                  <a:cubicBezTo>
                    <a:pt x="2102103" y="1544852"/>
                    <a:pt x="2097912" y="1554967"/>
                    <a:pt x="2090454" y="1562426"/>
                  </a:cubicBezTo>
                  <a:cubicBezTo>
                    <a:pt x="2082996" y="1569884"/>
                    <a:pt x="2072880" y="1574074"/>
                    <a:pt x="2062333" y="1574074"/>
                  </a:cubicBezTo>
                  <a:lnTo>
                    <a:pt x="39770" y="1574074"/>
                  </a:lnTo>
                  <a:cubicBezTo>
                    <a:pt x="17806" y="1574074"/>
                    <a:pt x="0" y="1556268"/>
                    <a:pt x="0" y="1534304"/>
                  </a:cubicBezTo>
                  <a:lnTo>
                    <a:pt x="0" y="39770"/>
                  </a:lnTo>
                  <a:cubicBezTo>
                    <a:pt x="0" y="29222"/>
                    <a:pt x="4190" y="19107"/>
                    <a:pt x="11648" y="11648"/>
                  </a:cubicBezTo>
                  <a:cubicBezTo>
                    <a:pt x="19107" y="4190"/>
                    <a:pt x="29222" y="0"/>
                    <a:pt x="39770" y="0"/>
                  </a:cubicBezTo>
                  <a:close/>
                </a:path>
              </a:pathLst>
            </a:custGeom>
            <a:solidFill>
              <a:srgbClr val="4A425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238720" y="2757503"/>
            <a:ext cx="8020580" cy="5976562"/>
            <a:chOff x="0" y="0"/>
            <a:chExt cx="2112416" cy="1574074"/>
          </a:xfrm>
        </p:grpSpPr>
        <p:sp>
          <p:nvSpPr>
            <p:cNvPr name="Freeform 6" id="6"/>
            <p:cNvSpPr/>
            <p:nvPr/>
          </p:nvSpPr>
          <p:spPr>
            <a:xfrm flipH="false" flipV="false" rot="0">
              <a:off x="0" y="0"/>
              <a:ext cx="2112416" cy="1574074"/>
            </a:xfrm>
            <a:custGeom>
              <a:avLst/>
              <a:gdLst/>
              <a:ahLst/>
              <a:cxnLst/>
              <a:rect r="r" b="b" t="t" l="l"/>
              <a:pathLst>
                <a:path h="1574074" w="2112416">
                  <a:moveTo>
                    <a:pt x="39576" y="0"/>
                  </a:moveTo>
                  <a:lnTo>
                    <a:pt x="2072841" y="0"/>
                  </a:lnTo>
                  <a:cubicBezTo>
                    <a:pt x="2094698" y="0"/>
                    <a:pt x="2112416" y="17719"/>
                    <a:pt x="2112416" y="39576"/>
                  </a:cubicBezTo>
                  <a:lnTo>
                    <a:pt x="2112416" y="1534498"/>
                  </a:lnTo>
                  <a:cubicBezTo>
                    <a:pt x="2112416" y="1544994"/>
                    <a:pt x="2108247" y="1555061"/>
                    <a:pt x="2100825" y="1562482"/>
                  </a:cubicBezTo>
                  <a:cubicBezTo>
                    <a:pt x="2093403" y="1569904"/>
                    <a:pt x="2083337" y="1574074"/>
                    <a:pt x="2072841" y="1574074"/>
                  </a:cubicBezTo>
                  <a:lnTo>
                    <a:pt x="39576" y="1574074"/>
                  </a:lnTo>
                  <a:cubicBezTo>
                    <a:pt x="29079" y="1574074"/>
                    <a:pt x="19013" y="1569904"/>
                    <a:pt x="11591" y="1562482"/>
                  </a:cubicBezTo>
                  <a:cubicBezTo>
                    <a:pt x="4170" y="1555061"/>
                    <a:pt x="0" y="1544994"/>
                    <a:pt x="0" y="1534498"/>
                  </a:cubicBezTo>
                  <a:lnTo>
                    <a:pt x="0" y="39576"/>
                  </a:lnTo>
                  <a:cubicBezTo>
                    <a:pt x="0" y="29079"/>
                    <a:pt x="4170" y="19013"/>
                    <a:pt x="11591" y="11591"/>
                  </a:cubicBezTo>
                  <a:cubicBezTo>
                    <a:pt x="19013" y="4170"/>
                    <a:pt x="29079" y="0"/>
                    <a:pt x="39576" y="0"/>
                  </a:cubicBezTo>
                  <a:close/>
                </a:path>
              </a:pathLst>
            </a:custGeom>
            <a:solidFill>
              <a:srgbClr val="4A425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08026" y="2196239"/>
            <a:ext cx="1970434" cy="19704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AC6BFF"/>
            </a:solidFill>
            <a:ln w="114300">
              <a:solidFill>
                <a:srgbClr val="7E43C8"/>
              </a:solidFill>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4952213" y="2196239"/>
            <a:ext cx="1970434" cy="1970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AC6BFF"/>
            </a:solidFill>
            <a:ln w="114300">
              <a:solidFill>
                <a:srgbClr val="7E43C8"/>
              </a:solidFill>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51886" y="2747105"/>
            <a:ext cx="1682715" cy="868701"/>
          </a:xfrm>
          <a:custGeom>
            <a:avLst/>
            <a:gdLst/>
            <a:ahLst/>
            <a:cxnLst/>
            <a:rect r="r" b="b" t="t" l="l"/>
            <a:pathLst>
              <a:path h="868701" w="1682715">
                <a:moveTo>
                  <a:pt x="0" y="0"/>
                </a:moveTo>
                <a:lnTo>
                  <a:pt x="1682715" y="0"/>
                </a:lnTo>
                <a:lnTo>
                  <a:pt x="1682715" y="868701"/>
                </a:lnTo>
                <a:lnTo>
                  <a:pt x="0" y="868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127413" y="2757503"/>
            <a:ext cx="1620034" cy="945511"/>
          </a:xfrm>
          <a:custGeom>
            <a:avLst/>
            <a:gdLst/>
            <a:ahLst/>
            <a:cxnLst/>
            <a:rect r="r" b="b" t="t" l="l"/>
            <a:pathLst>
              <a:path h="945511" w="1620034">
                <a:moveTo>
                  <a:pt x="0" y="0"/>
                </a:moveTo>
                <a:lnTo>
                  <a:pt x="1620034" y="0"/>
                </a:lnTo>
                <a:lnTo>
                  <a:pt x="1620034" y="945511"/>
                </a:lnTo>
                <a:lnTo>
                  <a:pt x="0" y="945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3605603" y="533400"/>
            <a:ext cx="10809035" cy="952500"/>
          </a:xfrm>
          <a:prstGeom prst="rect">
            <a:avLst/>
          </a:prstGeom>
        </p:spPr>
        <p:txBody>
          <a:bodyPr anchor="t" rtlCol="false" tIns="0" lIns="0" bIns="0" rIns="0">
            <a:spAutoFit/>
          </a:bodyPr>
          <a:lstStyle/>
          <a:p>
            <a:pPr algn="ctr">
              <a:lnSpc>
                <a:spcPts val="6900"/>
              </a:lnSpc>
            </a:pPr>
            <a:r>
              <a:rPr lang="en-US" sz="6000">
                <a:solidFill>
                  <a:srgbClr val="000000"/>
                </a:solidFill>
                <a:latin typeface="Poppins Bold"/>
              </a:rPr>
              <a:t>Day 5</a:t>
            </a:r>
          </a:p>
        </p:txBody>
      </p:sp>
      <p:sp>
        <p:nvSpPr>
          <p:cNvPr name="TextBox 17" id="17"/>
          <p:cNvSpPr txBox="true"/>
          <p:nvPr/>
        </p:nvSpPr>
        <p:spPr>
          <a:xfrm rot="0">
            <a:off x="3605603" y="3042639"/>
            <a:ext cx="5404517" cy="1148080"/>
          </a:xfrm>
          <a:prstGeom prst="rect">
            <a:avLst/>
          </a:prstGeom>
        </p:spPr>
        <p:txBody>
          <a:bodyPr anchor="t" rtlCol="false" tIns="0" lIns="0" bIns="0" rIns="0">
            <a:spAutoFit/>
          </a:bodyPr>
          <a:lstStyle/>
          <a:p>
            <a:pPr>
              <a:lnSpc>
                <a:spcPts val="4370"/>
              </a:lnSpc>
            </a:pPr>
            <a:r>
              <a:rPr lang="en-US" sz="3800">
                <a:solidFill>
                  <a:srgbClr val="FFFFFF"/>
                </a:solidFill>
                <a:latin typeface="Poppins Bold"/>
              </a:rPr>
              <a:t>Continous Integration</a:t>
            </a:r>
          </a:p>
        </p:txBody>
      </p:sp>
      <p:sp>
        <p:nvSpPr>
          <p:cNvPr name="TextBox 18" id="18"/>
          <p:cNvSpPr txBox="true"/>
          <p:nvPr/>
        </p:nvSpPr>
        <p:spPr>
          <a:xfrm rot="0">
            <a:off x="10088513" y="3042639"/>
            <a:ext cx="4619572" cy="1148080"/>
          </a:xfrm>
          <a:prstGeom prst="rect">
            <a:avLst/>
          </a:prstGeom>
        </p:spPr>
        <p:txBody>
          <a:bodyPr anchor="t" rtlCol="false" tIns="0" lIns="0" bIns="0" rIns="0">
            <a:spAutoFit/>
          </a:bodyPr>
          <a:lstStyle/>
          <a:p>
            <a:pPr algn="r">
              <a:lnSpc>
                <a:spcPts val="4370"/>
              </a:lnSpc>
            </a:pPr>
            <a:r>
              <a:rPr lang="en-US" sz="3800">
                <a:solidFill>
                  <a:srgbClr val="FFFFFF"/>
                </a:solidFill>
                <a:latin typeface="Poppins Bold"/>
              </a:rPr>
              <a:t>Continous Delivery</a:t>
            </a:r>
          </a:p>
        </p:txBody>
      </p:sp>
      <p:sp>
        <p:nvSpPr>
          <p:cNvPr name="TextBox 19" id="19"/>
          <p:cNvSpPr txBox="true"/>
          <p:nvPr/>
        </p:nvSpPr>
        <p:spPr>
          <a:xfrm rot="0">
            <a:off x="2159696" y="4461948"/>
            <a:ext cx="5853307" cy="3686175"/>
          </a:xfrm>
          <a:prstGeom prst="rect">
            <a:avLst/>
          </a:prstGeom>
        </p:spPr>
        <p:txBody>
          <a:bodyPr anchor="t" rtlCol="false" tIns="0" lIns="0" bIns="0" rIns="0">
            <a:spAutoFit/>
          </a:bodyPr>
          <a:lstStyle/>
          <a:p>
            <a:pPr algn="just">
              <a:lnSpc>
                <a:spcPts val="3600"/>
              </a:lnSpc>
            </a:pPr>
            <a:r>
              <a:rPr lang="en-US" sz="3000">
                <a:solidFill>
                  <a:srgbClr val="FFFFFF"/>
                </a:solidFill>
                <a:latin typeface="Poppins"/>
              </a:rPr>
              <a:t>Developers frequently integrate their code changes into a shared repository, where automated tests are run to identify defects early. CI ensures that code changes are tested and validated in a timely manner.</a:t>
            </a:r>
          </a:p>
        </p:txBody>
      </p:sp>
      <p:sp>
        <p:nvSpPr>
          <p:cNvPr name="TextBox 20" id="20"/>
          <p:cNvSpPr txBox="true"/>
          <p:nvPr/>
        </p:nvSpPr>
        <p:spPr>
          <a:xfrm rot="0">
            <a:off x="10110629" y="4461948"/>
            <a:ext cx="6182042" cy="3228975"/>
          </a:xfrm>
          <a:prstGeom prst="rect">
            <a:avLst/>
          </a:prstGeom>
        </p:spPr>
        <p:txBody>
          <a:bodyPr anchor="t" rtlCol="false" tIns="0" lIns="0" bIns="0" rIns="0">
            <a:spAutoFit/>
          </a:bodyPr>
          <a:lstStyle/>
          <a:p>
            <a:pPr algn="just">
              <a:lnSpc>
                <a:spcPts val="3600"/>
              </a:lnSpc>
            </a:pPr>
            <a:r>
              <a:rPr lang="en-US" sz="3000">
                <a:solidFill>
                  <a:srgbClr val="FFFFFF"/>
                </a:solidFill>
                <a:latin typeface="Poppins"/>
              </a:rPr>
              <a:t> CD extends CI by automatically deploying code changes to a staging or production environment after passing automated tests. This allows for rapid and reliable software releases.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DAFsgwGVoPs</dc:identifier>
  <dcterms:modified xsi:type="dcterms:W3CDTF">2011-08-01T06:04:30Z</dcterms:modified>
  <cp:revision>1</cp:revision>
  <dc:title>Journey PPT</dc:title>
</cp:coreProperties>
</file>